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1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AEE6D25-6A83-4196-A62D-355E1A063C91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5499433-2F4E-41E9-9161-E3AB93C71E5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6D25-6A83-4196-A62D-355E1A063C91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9433-2F4E-41E9-9161-E3AB93C71E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CAEE6D25-6A83-4196-A62D-355E1A063C91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5499433-2F4E-41E9-9161-E3AB93C71E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6D25-6A83-4196-A62D-355E1A063C91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9433-2F4E-41E9-9161-E3AB93C71E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AEE6D25-6A83-4196-A62D-355E1A063C91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E5499433-2F4E-41E9-9161-E3AB93C71E5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6D25-6A83-4196-A62D-355E1A063C91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9433-2F4E-41E9-9161-E3AB93C71E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6D25-6A83-4196-A62D-355E1A063C91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9433-2F4E-41E9-9161-E3AB93C71E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6D25-6A83-4196-A62D-355E1A063C91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9433-2F4E-41E9-9161-E3AB93C71E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AEE6D25-6A83-4196-A62D-355E1A063C91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9433-2F4E-41E9-9161-E3AB93C71E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6D25-6A83-4196-A62D-355E1A063C91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9433-2F4E-41E9-9161-E3AB93C71E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E6D25-6A83-4196-A62D-355E1A063C91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9433-2F4E-41E9-9161-E3AB93C71E5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AEE6D25-6A83-4196-A62D-355E1A063C91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5499433-2F4E-41E9-9161-E3AB93C71E5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80728"/>
            <a:ext cx="9144000" cy="1368152"/>
          </a:xfrm>
        </p:spPr>
        <p:txBody>
          <a:bodyPr>
            <a:normAutofit/>
          </a:bodyPr>
          <a:lstStyle/>
          <a:p>
            <a:pPr algn="ctr"/>
            <a:r>
              <a:rPr lang="ru-RU" sz="44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haroni" pitchFamily="2" charset="-79"/>
              </a:rPr>
              <a:t>МУДРОСТЬ ВОСПИТАНИЯ</a:t>
            </a:r>
            <a:r>
              <a:rPr lang="ru-RU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haroni" pitchFamily="2" charset="-79"/>
              </a:rPr>
              <a:t/>
            </a:r>
            <a:br>
              <a:rPr lang="ru-RU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Aharoni" pitchFamily="2" charset="-79"/>
              </a:rPr>
            </a:br>
            <a:r>
              <a:rPr lang="ru-RU" sz="1800" b="1" i="1" dirty="0" smtClean="0">
                <a:solidFill>
                  <a:schemeClr val="bg1"/>
                </a:solidFill>
                <a:cs typeface="Aharoni" pitchFamily="2" charset="-79"/>
              </a:rPr>
              <a:t>виртуальная выставка книг из фонда </a:t>
            </a:r>
            <a:br>
              <a:rPr lang="ru-RU" sz="1800" b="1" i="1" dirty="0" smtClean="0">
                <a:solidFill>
                  <a:schemeClr val="bg1"/>
                </a:solidFill>
                <a:cs typeface="Aharoni" pitchFamily="2" charset="-79"/>
              </a:rPr>
            </a:br>
            <a:r>
              <a:rPr lang="ru-RU" sz="1800" b="1" i="1" dirty="0" err="1" smtClean="0">
                <a:solidFill>
                  <a:schemeClr val="bg1"/>
                </a:solidFill>
                <a:cs typeface="Aharoni" pitchFamily="2" charset="-79"/>
              </a:rPr>
              <a:t>Нижнебобинской</a:t>
            </a:r>
            <a:r>
              <a:rPr lang="ru-RU" sz="1800" b="1" i="1" dirty="0" smtClean="0">
                <a:solidFill>
                  <a:schemeClr val="bg1"/>
                </a:solidFill>
                <a:cs typeface="Aharoni" pitchFamily="2" charset="-79"/>
              </a:rPr>
              <a:t> библиотеки-филиала №23</a:t>
            </a:r>
            <a:endParaRPr lang="ru-RU" sz="1800" b="1" i="1" dirty="0">
              <a:solidFill>
                <a:schemeClr val="bg1"/>
              </a:solidFill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8964488" cy="3600400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91440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7" y="42118"/>
            <a:ext cx="9152317" cy="86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871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1"/>
            <a:ext cx="2664296" cy="3744415"/>
          </a:xfrm>
        </p:spPr>
      </p:pic>
      <p:sp>
        <p:nvSpPr>
          <p:cNvPr id="2" name="Прямоугольник 1"/>
          <p:cNvSpPr/>
          <p:nvPr/>
        </p:nvSpPr>
        <p:spPr>
          <a:xfrm rot="10800000" flipV="1">
            <a:off x="2987824" y="764705"/>
            <a:ext cx="518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latin typeface="Calibri"/>
                <a:ea typeface="Calibri"/>
                <a:cs typeface="Times New Roman"/>
              </a:rPr>
              <a:t>Русские игры для всех возрастов,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b="1" dirty="0">
                <a:latin typeface="Calibri"/>
                <a:ea typeface="Calibri"/>
                <a:cs typeface="Times New Roman"/>
              </a:rPr>
              <a:t>составленные Наталией </a:t>
            </a:r>
            <a:r>
              <a:rPr lang="ru-RU" b="1" dirty="0" err="1">
                <a:latin typeface="Calibri"/>
                <a:ea typeface="Calibri"/>
                <a:cs typeface="Times New Roman"/>
              </a:rPr>
              <a:t>Будур</a:t>
            </a:r>
            <a:r>
              <a:rPr lang="ru-RU" b="1" dirty="0">
                <a:latin typeface="Calibri"/>
                <a:ea typeface="Calibri"/>
                <a:cs typeface="Times New Roman"/>
              </a:rPr>
              <a:t> </a:t>
            </a:r>
            <a:endParaRPr lang="ru-RU" b="1" dirty="0" smtClean="0">
              <a:latin typeface="Calibri"/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b="1" dirty="0" smtClean="0">
                <a:latin typeface="Calibri"/>
                <a:ea typeface="Calibri"/>
                <a:cs typeface="Times New Roman"/>
              </a:rPr>
              <a:t>и </a:t>
            </a:r>
            <a:r>
              <a:rPr lang="ru-RU" b="1" dirty="0">
                <a:latin typeface="Calibri"/>
                <a:ea typeface="Calibri"/>
                <a:cs typeface="Times New Roman"/>
              </a:rPr>
              <a:t>Иваном Панкеевым.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b="1" dirty="0" smtClean="0">
                <a:latin typeface="Calibri"/>
                <a:ea typeface="Calibri"/>
                <a:cs typeface="Times New Roman"/>
              </a:rPr>
              <a:t>- Москва: 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Терра-Книжный </a:t>
            </a:r>
            <a:r>
              <a:rPr lang="ru-RU" b="1" dirty="0">
                <a:latin typeface="Calibri"/>
                <a:ea typeface="Calibri"/>
                <a:cs typeface="Times New Roman"/>
              </a:rPr>
              <a:t>клуб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, 1999.- 376 </a:t>
            </a:r>
            <a:r>
              <a:rPr lang="ru-RU" b="1" dirty="0">
                <a:latin typeface="Calibri"/>
                <a:ea typeface="Calibri"/>
                <a:cs typeface="Times New Roman"/>
              </a:rPr>
              <a:t>с.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1859340"/>
            <a:ext cx="51845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endParaRPr lang="ru-RU" dirty="0" smtClean="0">
              <a:latin typeface="Calibri"/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В </a:t>
            </a:r>
            <a:r>
              <a:rPr lang="ru-RU" dirty="0">
                <a:latin typeface="Calibri"/>
                <a:ea typeface="Calibri"/>
                <a:cs typeface="Times New Roman"/>
              </a:rPr>
              <a:t>этой книге описаны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традиционные, наиболее </a:t>
            </a:r>
            <a:r>
              <a:rPr lang="ru-RU" dirty="0">
                <a:latin typeface="Calibri"/>
                <a:ea typeface="Calibri"/>
                <a:cs typeface="Times New Roman"/>
              </a:rPr>
              <a:t>популярные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народные игры </a:t>
            </a:r>
            <a:r>
              <a:rPr lang="ru-RU" dirty="0">
                <a:latin typeface="Calibri"/>
                <a:ea typeface="Calibri"/>
                <a:cs typeface="Times New Roman"/>
              </a:rPr>
              <a:t>для взрослых и детей,</a:t>
            </a:r>
          </a:p>
          <a:p>
            <a:pPr algn="r">
              <a:spcAft>
                <a:spcPts val="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 игры подвижные и интеллектуальные 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в </a:t>
            </a:r>
            <a:r>
              <a:rPr lang="ru-RU" dirty="0">
                <a:latin typeface="Calibri"/>
                <a:ea typeface="Calibri"/>
                <a:cs typeface="Times New Roman"/>
              </a:rPr>
              <a:t>традиции русского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народа. Историческая национальная </a:t>
            </a:r>
            <a:r>
              <a:rPr lang="ru-RU" dirty="0">
                <a:latin typeface="Calibri"/>
                <a:ea typeface="Calibri"/>
                <a:cs typeface="Times New Roman"/>
              </a:rPr>
              <a:t>игра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выражает  то , </a:t>
            </a:r>
            <a:r>
              <a:rPr lang="ru-RU" dirty="0">
                <a:latin typeface="Calibri"/>
                <a:ea typeface="Calibri"/>
                <a:cs typeface="Times New Roman"/>
              </a:rPr>
              <a:t>чем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живет народ</a:t>
            </a:r>
            <a:r>
              <a:rPr lang="ru-RU" dirty="0">
                <a:latin typeface="Calibri"/>
                <a:ea typeface="Calibri"/>
                <a:cs typeface="Times New Roman"/>
              </a:rPr>
              <a:t>,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им </a:t>
            </a:r>
            <a:r>
              <a:rPr lang="ru-RU" dirty="0">
                <a:latin typeface="Calibri"/>
                <a:ea typeface="Calibri"/>
                <a:cs typeface="Times New Roman"/>
              </a:rPr>
              <a:t>готовит молодое поколение 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к </a:t>
            </a:r>
            <a:r>
              <a:rPr lang="ru-RU" dirty="0">
                <a:latin typeface="Calibri"/>
                <a:ea typeface="Calibri"/>
                <a:cs typeface="Times New Roman"/>
              </a:rPr>
              <a:t>будущей взрослой жизни.</a:t>
            </a:r>
          </a:p>
          <a:p>
            <a:pPr algn="r">
              <a:spcAft>
                <a:spcPts val="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Игра – яркое проявление жизни любого народа,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его  </a:t>
            </a:r>
            <a:r>
              <a:rPr lang="ru-RU" dirty="0">
                <a:latin typeface="Calibri"/>
                <a:ea typeface="Calibri"/>
                <a:cs typeface="Times New Roman"/>
              </a:rPr>
              <a:t>уклада и устоев</a:t>
            </a:r>
            <a:r>
              <a:rPr lang="ru-RU" b="1" dirty="0">
                <a:latin typeface="Calibri"/>
                <a:ea typeface="Calibri"/>
                <a:cs typeface="Times New Roman"/>
              </a:rPr>
              <a:t>.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160"/>
            <a:ext cx="8172401" cy="201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48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620688"/>
            <a:ext cx="2967881" cy="3744416"/>
          </a:xfrm>
        </p:spPr>
      </p:pic>
      <p:sp>
        <p:nvSpPr>
          <p:cNvPr id="2" name="Прямоугольник 1"/>
          <p:cNvSpPr/>
          <p:nvPr/>
        </p:nvSpPr>
        <p:spPr>
          <a:xfrm rot="10800000" flipV="1">
            <a:off x="3275856" y="548680"/>
            <a:ext cx="46805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latin typeface="Calibri"/>
                <a:ea typeface="Calibri"/>
                <a:cs typeface="Times New Roman"/>
              </a:rPr>
              <a:t>Этнокультура русского народа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: Материалы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b="1" dirty="0">
                <a:latin typeface="Calibri"/>
                <a:ea typeface="Calibri"/>
                <a:cs typeface="Times New Roman"/>
              </a:rPr>
              <a:t>научно-практической конференции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b="1" dirty="0">
                <a:latin typeface="Calibri"/>
                <a:ea typeface="Calibri"/>
                <a:cs typeface="Times New Roman"/>
              </a:rPr>
              <a:t>«Этнокультурная экспедиция: истоки русской духовности»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b="1" dirty="0">
                <a:latin typeface="Calibri"/>
                <a:ea typeface="Calibri"/>
                <a:cs typeface="Times New Roman"/>
              </a:rPr>
              <a:t>(29 октября 2021 г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.).- Бирск</a:t>
            </a:r>
            <a:r>
              <a:rPr lang="ru-RU" b="1" dirty="0">
                <a:latin typeface="Calibri"/>
                <a:ea typeface="Calibri"/>
                <a:cs typeface="Times New Roman"/>
              </a:rPr>
              <a:t>: </a:t>
            </a:r>
            <a:r>
              <a:rPr lang="ru-RU" b="1" dirty="0" err="1">
                <a:latin typeface="Calibri"/>
                <a:ea typeface="Calibri"/>
                <a:cs typeface="Times New Roman"/>
              </a:rPr>
              <a:t>Бирский</a:t>
            </a:r>
            <a:r>
              <a:rPr lang="ru-RU" b="1" dirty="0">
                <a:latin typeface="Calibri"/>
                <a:ea typeface="Calibri"/>
                <a:cs typeface="Times New Roman"/>
              </a:rPr>
              <a:t> 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филиал </a:t>
            </a:r>
            <a:r>
              <a:rPr lang="ru-RU" b="1" dirty="0" err="1">
                <a:latin typeface="Calibri"/>
                <a:ea typeface="Calibri"/>
                <a:cs typeface="Times New Roman"/>
              </a:rPr>
              <a:t>БашГУ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, 2021.- 100 </a:t>
            </a:r>
            <a:r>
              <a:rPr lang="ru-RU" b="1" dirty="0">
                <a:latin typeface="Calibri"/>
                <a:ea typeface="Calibri"/>
                <a:cs typeface="Times New Roman"/>
              </a:rPr>
              <a:t>с.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40504" y="2136339"/>
            <a:ext cx="48965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endParaRPr lang="ru-RU" b="1" dirty="0" smtClean="0">
              <a:latin typeface="Calibri"/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Сборник </a:t>
            </a:r>
            <a:r>
              <a:rPr lang="ru-RU" dirty="0">
                <a:latin typeface="Calibri"/>
                <a:ea typeface="Calibri"/>
                <a:cs typeface="Times New Roman"/>
              </a:rPr>
              <a:t>статей по итогам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этнокультурной</a:t>
            </a:r>
          </a:p>
          <a:p>
            <a:pPr algn="r">
              <a:spcAft>
                <a:spcPts val="0"/>
              </a:spcAf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экспедиции </a:t>
            </a:r>
            <a:r>
              <a:rPr lang="ru-RU" dirty="0">
                <a:latin typeface="Calibri"/>
                <a:ea typeface="Calibri"/>
                <a:cs typeface="Times New Roman"/>
              </a:rPr>
              <a:t>при поддержке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фонда «Русский </a:t>
            </a:r>
            <a:r>
              <a:rPr lang="ru-RU" dirty="0">
                <a:latin typeface="Calibri"/>
                <a:ea typeface="Calibri"/>
                <a:cs typeface="Times New Roman"/>
              </a:rPr>
              <a:t>мир» на северо-восток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Республики Башкортостан: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Мечетлинский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dirty="0">
                <a:latin typeface="Calibri"/>
                <a:ea typeface="Calibri"/>
                <a:cs typeface="Times New Roman"/>
              </a:rPr>
              <a:t>и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Дуванский</a:t>
            </a:r>
            <a:r>
              <a:rPr lang="ru-RU" dirty="0">
                <a:latin typeface="Calibri"/>
                <a:ea typeface="Calibri"/>
                <a:cs typeface="Times New Roman"/>
              </a:rPr>
              <a:t> районы .</a:t>
            </a:r>
          </a:p>
          <a:p>
            <a:pPr algn="r">
              <a:spcAft>
                <a:spcPts val="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Традиционные ценности остались прежними и являются основой культуры русского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народа. Этнографические </a:t>
            </a:r>
            <a:r>
              <a:rPr lang="ru-RU" dirty="0">
                <a:latin typeface="Calibri"/>
                <a:ea typeface="Calibri"/>
                <a:cs typeface="Times New Roman"/>
              </a:rPr>
              <a:t>материалы интересны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тем, что </a:t>
            </a:r>
            <a:r>
              <a:rPr lang="ru-RU" dirty="0">
                <a:latin typeface="Calibri"/>
                <a:ea typeface="Calibri"/>
                <a:cs typeface="Times New Roman"/>
              </a:rPr>
              <a:t>основаны на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воспоминаниях жителей </a:t>
            </a:r>
            <a:r>
              <a:rPr lang="ru-RU" dirty="0">
                <a:latin typeface="Calibri"/>
                <a:ea typeface="Calibri"/>
                <a:cs typeface="Times New Roman"/>
              </a:rPr>
              <a:t>сел</a:t>
            </a:r>
            <a:r>
              <a:rPr lang="ru-RU" b="1" dirty="0">
                <a:latin typeface="Calibri"/>
                <a:ea typeface="Calibri"/>
                <a:cs typeface="Times New Roman"/>
              </a:rPr>
              <a:t>.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AutoShape 2" descr="Русские узоры и орнаменты рисунки - 92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8661"/>
            <a:ext cx="8172400" cy="185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34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16796"/>
            <a:ext cx="2592288" cy="3360276"/>
          </a:xfrm>
        </p:spPr>
      </p:pic>
      <p:sp>
        <p:nvSpPr>
          <p:cNvPr id="5" name="Прямоугольник 4"/>
          <p:cNvSpPr/>
          <p:nvPr/>
        </p:nvSpPr>
        <p:spPr>
          <a:xfrm rot="10800000" flipV="1">
            <a:off x="2843808" y="116633"/>
            <a:ext cx="518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 err="1" smtClean="0">
                <a:latin typeface="Calibri"/>
                <a:ea typeface="Calibri"/>
                <a:cs typeface="Times New Roman"/>
              </a:rPr>
              <a:t>Галиева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 Ф. Г</a:t>
            </a:r>
            <a:r>
              <a:rPr lang="ru-RU" b="1" dirty="0">
                <a:latin typeface="Calibri"/>
                <a:ea typeface="Calibri"/>
                <a:cs typeface="Times New Roman"/>
              </a:rPr>
              <a:t>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b="1" dirty="0">
                <a:latin typeface="Calibri"/>
                <a:ea typeface="Calibri"/>
                <a:cs typeface="Times New Roman"/>
              </a:rPr>
              <a:t>Семейные обряды и обычаи башкир в поликультурном пространстве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b="1" dirty="0">
                <a:latin typeface="Calibri"/>
                <a:ea typeface="Calibri"/>
                <a:cs typeface="Times New Roman"/>
              </a:rPr>
              <a:t>/Ф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. Г. </a:t>
            </a:r>
            <a:r>
              <a:rPr lang="ru-RU" b="1" dirty="0" err="1" smtClean="0">
                <a:latin typeface="Calibri"/>
                <a:ea typeface="Calibri"/>
                <a:cs typeface="Times New Roman"/>
              </a:rPr>
              <a:t>Галиева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.- Уфа: </a:t>
            </a:r>
            <a:r>
              <a:rPr lang="ru-RU" b="1" dirty="0" err="1" smtClean="0">
                <a:latin typeface="Calibri"/>
                <a:ea typeface="Calibri"/>
                <a:cs typeface="Times New Roman"/>
              </a:rPr>
              <a:t>Китап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, 2020.- 296 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с .: ил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.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1628800"/>
            <a:ext cx="54726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В </a:t>
            </a:r>
            <a:r>
              <a:rPr lang="ru-RU" dirty="0">
                <a:latin typeface="Calibri"/>
                <a:ea typeface="Calibri"/>
                <a:cs typeface="Times New Roman"/>
              </a:rPr>
              <a:t>книге изучены уникальность семейных  обычаев башкир и их общность с другими народами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pPr algn="r">
              <a:spcAft>
                <a:spcPts val="0"/>
              </a:spcAf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В </a:t>
            </a:r>
            <a:r>
              <a:rPr lang="ru-RU" dirty="0">
                <a:latin typeface="Calibri"/>
                <a:ea typeface="Calibri"/>
                <a:cs typeface="Times New Roman"/>
              </a:rPr>
              <a:t>первой из трех глав характеризуется традиционный период развития обрядности.</a:t>
            </a:r>
          </a:p>
          <a:p>
            <a:pPr algn="r">
              <a:spcAft>
                <a:spcPts val="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Вторая глава посвящена советскому периоду.</a:t>
            </a:r>
          </a:p>
          <a:p>
            <a:pPr algn="r">
              <a:spcAft>
                <a:spcPts val="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В третьей главе описывается современный этап развития обрядовой культуры.</a:t>
            </a:r>
          </a:p>
          <a:p>
            <a:pPr algn="r">
              <a:spcAft>
                <a:spcPts val="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В издании впервые изучаются многие архивные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источники , немало </a:t>
            </a:r>
            <a:r>
              <a:rPr lang="ru-RU" dirty="0">
                <a:latin typeface="Calibri"/>
                <a:ea typeface="Calibri"/>
                <a:cs typeface="Times New Roman"/>
              </a:rPr>
              <a:t>информации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из газет </a:t>
            </a:r>
            <a:r>
              <a:rPr lang="ru-RU" dirty="0">
                <a:latin typeface="Calibri"/>
                <a:ea typeface="Calibri"/>
                <a:cs typeface="Times New Roman"/>
              </a:rPr>
              <a:t>и журналов прошлых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столетий. Рассчитана на этнографов, историков, культурологов, фольклористов, всех </a:t>
            </a:r>
            <a:r>
              <a:rPr lang="ru-RU" dirty="0">
                <a:latin typeface="Calibri"/>
                <a:ea typeface="Calibri"/>
                <a:cs typeface="Times New Roman"/>
              </a:rPr>
              <a:t>интересующихся историей и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культурой Башкортостана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2119"/>
            <a:ext cx="8172400" cy="153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72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2664296" cy="3672408"/>
          </a:xfrm>
        </p:spPr>
      </p:pic>
      <p:sp>
        <p:nvSpPr>
          <p:cNvPr id="2" name="Прямоугольник 1"/>
          <p:cNvSpPr/>
          <p:nvPr/>
        </p:nvSpPr>
        <p:spPr>
          <a:xfrm rot="10800000" flipV="1">
            <a:off x="3203848" y="332657"/>
            <a:ext cx="489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 err="1" smtClean="0">
                <a:latin typeface="Calibri"/>
                <a:ea typeface="Calibri"/>
                <a:cs typeface="Times New Roman"/>
              </a:rPr>
              <a:t>Султангареева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b="1" dirty="0">
                <a:latin typeface="Calibri"/>
                <a:ea typeface="Calibri"/>
                <a:cs typeface="Times New Roman"/>
              </a:rPr>
              <a:t>Р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. А</a:t>
            </a:r>
            <a:r>
              <a:rPr lang="ru-RU" b="1" dirty="0">
                <a:latin typeface="Calibri"/>
                <a:ea typeface="Calibri"/>
                <a:cs typeface="Times New Roman"/>
              </a:rPr>
              <a:t>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b="1" dirty="0">
                <a:latin typeface="Calibri"/>
                <a:ea typeface="Calibri"/>
                <a:cs typeface="Times New Roman"/>
              </a:rPr>
              <a:t>Семейно-бытовой обрядовый фольклор башкирского народа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b="1" dirty="0">
                <a:latin typeface="Calibri"/>
                <a:ea typeface="Calibri"/>
                <a:cs typeface="Times New Roman"/>
              </a:rPr>
              <a:t>/Р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. А. </a:t>
            </a:r>
            <a:r>
              <a:rPr lang="ru-RU" b="1" dirty="0" err="1" smtClean="0">
                <a:latin typeface="Calibri"/>
                <a:ea typeface="Calibri"/>
                <a:cs typeface="Times New Roman"/>
              </a:rPr>
              <a:t>Султангареева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.- Уфа: </a:t>
            </a:r>
            <a:r>
              <a:rPr lang="ru-RU" b="1" dirty="0" err="1" smtClean="0">
                <a:latin typeface="Calibri"/>
                <a:ea typeface="Calibri"/>
                <a:cs typeface="Times New Roman"/>
              </a:rPr>
              <a:t>Гилем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, 1998.- 243 </a:t>
            </a:r>
            <a:r>
              <a:rPr lang="ru-RU" b="1" dirty="0">
                <a:latin typeface="Calibri"/>
                <a:ea typeface="Calibri"/>
                <a:cs typeface="Times New Roman"/>
              </a:rPr>
              <a:t>с.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1974512"/>
            <a:ext cx="51125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В </a:t>
            </a:r>
            <a:r>
              <a:rPr lang="ru-RU" dirty="0">
                <a:latin typeface="Calibri"/>
                <a:ea typeface="Calibri"/>
                <a:cs typeface="Times New Roman"/>
              </a:rPr>
              <a:t>книге восстановлена семейная обрядовая культура, раскрываются истоки башкирского народного этикета, морали, педагогики, устанавливается первородная суть обрядов.</a:t>
            </a:r>
          </a:p>
          <a:p>
            <a:pPr algn="r">
              <a:spcAft>
                <a:spcPts val="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Представлен фольклорно-этнографический комплекс, посвященный человеческой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жизни .Каждый </a:t>
            </a:r>
            <a:r>
              <a:rPr lang="ru-RU" dirty="0">
                <a:latin typeface="Calibri"/>
                <a:ea typeface="Calibri"/>
                <a:cs typeface="Times New Roman"/>
              </a:rPr>
              <a:t>период жизни: рождение, жизнь, смерть обозначены словом «туй» в смысле как торжество, празднество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233" y="4725144"/>
            <a:ext cx="8175625" cy="2101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975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2376264" cy="3434318"/>
          </a:xfrm>
        </p:spPr>
      </p:pic>
      <p:sp>
        <p:nvSpPr>
          <p:cNvPr id="2" name="Прямоугольник 1"/>
          <p:cNvSpPr/>
          <p:nvPr/>
        </p:nvSpPr>
        <p:spPr>
          <a:xfrm rot="10800000" flipV="1">
            <a:off x="3779912" y="266165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 err="1">
                <a:latin typeface="Calibri"/>
                <a:ea typeface="Calibri"/>
                <a:cs typeface="Times New Roman"/>
              </a:rPr>
              <a:t>Султангареева</a:t>
            </a:r>
            <a:r>
              <a:rPr lang="ru-RU" b="1" dirty="0">
                <a:latin typeface="Calibri"/>
                <a:ea typeface="Calibri"/>
                <a:cs typeface="Times New Roman"/>
              </a:rPr>
              <a:t> Р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. А</a:t>
            </a:r>
            <a:r>
              <a:rPr lang="ru-RU" b="1" dirty="0">
                <a:latin typeface="Calibri"/>
                <a:ea typeface="Calibri"/>
                <a:cs typeface="Times New Roman"/>
              </a:rPr>
              <a:t>.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b="1" dirty="0" err="1">
                <a:latin typeface="Calibri"/>
                <a:ea typeface="Calibri"/>
                <a:cs typeface="Times New Roman"/>
              </a:rPr>
              <a:t>Йола</a:t>
            </a:r>
            <a:r>
              <a:rPr lang="ru-RU" b="1" dirty="0">
                <a:latin typeface="Calibri"/>
                <a:ea typeface="Calibri"/>
                <a:cs typeface="Times New Roman"/>
              </a:rPr>
              <a:t> – система и нормы </a:t>
            </a:r>
            <a:r>
              <a:rPr lang="ru-RU" b="1" dirty="0" err="1" smtClean="0">
                <a:latin typeface="Calibri"/>
                <a:ea typeface="Calibri"/>
                <a:cs typeface="Times New Roman"/>
              </a:rPr>
              <a:t>жизневедения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 башкир/ Р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. А. </a:t>
            </a:r>
            <a:r>
              <a:rPr lang="ru-RU" b="1" dirty="0" err="1" smtClean="0">
                <a:latin typeface="Calibri"/>
                <a:ea typeface="Calibri"/>
                <a:cs typeface="Times New Roman"/>
              </a:rPr>
              <a:t>Султангареева</a:t>
            </a:r>
            <a:r>
              <a:rPr lang="ru-RU" b="1" dirty="0">
                <a:latin typeface="Calibri"/>
                <a:ea typeface="Calibri"/>
                <a:cs typeface="Times New Roman"/>
              </a:rPr>
              <a:t>.- Уфа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: </a:t>
            </a:r>
            <a:r>
              <a:rPr lang="ru-RU" b="1" dirty="0" err="1" smtClean="0">
                <a:latin typeface="Calibri"/>
                <a:ea typeface="Calibri"/>
                <a:cs typeface="Times New Roman"/>
              </a:rPr>
              <a:t>Китап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, 2015</a:t>
            </a:r>
            <a:r>
              <a:rPr lang="ru-RU" b="1" dirty="0">
                <a:latin typeface="Calibri"/>
                <a:ea typeface="Calibri"/>
                <a:cs typeface="Times New Roman"/>
              </a:rPr>
              <a:t>.- 216 с.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1466495"/>
            <a:ext cx="55446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endParaRPr lang="ru-RU" dirty="0" smtClean="0">
              <a:latin typeface="Calibri"/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В </a:t>
            </a:r>
            <a:r>
              <a:rPr lang="ru-RU" dirty="0">
                <a:latin typeface="Calibri"/>
                <a:ea typeface="Calibri"/>
                <a:cs typeface="Times New Roman"/>
              </a:rPr>
              <a:t>книгу вошли башкирские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народные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йола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-обряды</a:t>
            </a:r>
            <a:r>
              <a:rPr lang="ru-RU" dirty="0">
                <a:latin typeface="Calibri"/>
                <a:ea typeface="Calibri"/>
                <a:cs typeface="Times New Roman"/>
              </a:rPr>
              <a:t>, обычаи. </a:t>
            </a:r>
          </a:p>
          <a:p>
            <a:pPr algn="r">
              <a:spcAft>
                <a:spcPts val="0"/>
              </a:spcAft>
            </a:pPr>
            <a:r>
              <a:rPr lang="ru-RU" dirty="0" err="1">
                <a:latin typeface="Calibri"/>
                <a:ea typeface="Calibri"/>
                <a:cs typeface="Times New Roman"/>
              </a:rPr>
              <a:t>Йола</a:t>
            </a:r>
            <a:r>
              <a:rPr lang="ru-RU" dirty="0">
                <a:latin typeface="Calibri"/>
                <a:ea typeface="Calibri"/>
                <a:cs typeface="Times New Roman"/>
              </a:rPr>
              <a:t> представляет собой древнейшее наследие духовного,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практического </a:t>
            </a:r>
            <a:r>
              <a:rPr lang="ru-RU" dirty="0">
                <a:latin typeface="Calibri"/>
                <a:ea typeface="Calibri"/>
                <a:cs typeface="Times New Roman"/>
              </a:rPr>
              <a:t>опыта, систему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норм, предписаний</a:t>
            </a:r>
            <a:r>
              <a:rPr lang="ru-RU" dirty="0">
                <a:latin typeface="Calibri"/>
                <a:ea typeface="Calibri"/>
                <a:cs typeface="Times New Roman"/>
              </a:rPr>
              <a:t>,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правопорядка</a:t>
            </a:r>
            <a:r>
              <a:rPr lang="ru-RU" dirty="0">
                <a:latin typeface="Calibri"/>
                <a:ea typeface="Calibri"/>
                <a:cs typeface="Times New Roman"/>
              </a:rPr>
              <a:t>, охватывают все стороны жизни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народа. Великая любовь и меры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обережения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природы заложены в </a:t>
            </a:r>
            <a:r>
              <a:rPr lang="ru-RU" dirty="0" err="1" smtClean="0">
                <a:latin typeface="Calibri"/>
                <a:ea typeface="Calibri"/>
                <a:cs typeface="Times New Roman"/>
              </a:rPr>
              <a:t>йола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во имя самого человека. В обрядовом фольклоре предстает реальный облик башкирского народа с его культурой и традициями.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r>
              <a:rPr lang="ru-RU" dirty="0" smtClean="0">
                <a:latin typeface="Calibri"/>
                <a:ea typeface="Calibri"/>
                <a:cs typeface="Times New Roman"/>
              </a:rPr>
              <a:t>           Издание </a:t>
            </a:r>
            <a:r>
              <a:rPr lang="ru-RU" dirty="0">
                <a:latin typeface="Calibri"/>
                <a:ea typeface="Calibri"/>
                <a:cs typeface="Times New Roman"/>
              </a:rPr>
              <a:t>предназначено для широкого круга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     читателей.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2815"/>
            <a:ext cx="8175625" cy="197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352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32656"/>
            <a:ext cx="2592288" cy="3475037"/>
          </a:xfrm>
        </p:spPr>
      </p:pic>
      <p:sp>
        <p:nvSpPr>
          <p:cNvPr id="2" name="Прямоугольник 1"/>
          <p:cNvSpPr/>
          <p:nvPr/>
        </p:nvSpPr>
        <p:spPr>
          <a:xfrm rot="10800000" flipV="1">
            <a:off x="3131840" y="122150"/>
            <a:ext cx="489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 smtClean="0">
                <a:latin typeface="Calibri"/>
                <a:ea typeface="Calibri"/>
                <a:cs typeface="Times New Roman"/>
              </a:rPr>
              <a:t>Нагаева </a:t>
            </a:r>
            <a:r>
              <a:rPr lang="ru-RU" b="1" dirty="0">
                <a:latin typeface="Calibri"/>
                <a:ea typeface="Calibri"/>
                <a:cs typeface="Times New Roman"/>
              </a:rPr>
              <a:t>Л.И.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b="1" dirty="0">
                <a:latin typeface="Calibri"/>
                <a:ea typeface="Calibri"/>
                <a:cs typeface="Times New Roman"/>
              </a:rPr>
              <a:t>Башкирские народные праздники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, </a:t>
            </a:r>
          </a:p>
          <a:p>
            <a:pPr algn="r">
              <a:spcAft>
                <a:spcPts val="0"/>
              </a:spcAft>
            </a:pPr>
            <a:r>
              <a:rPr lang="ru-RU" b="1" dirty="0" smtClean="0">
                <a:latin typeface="Calibri"/>
                <a:ea typeface="Calibri"/>
                <a:cs typeface="Times New Roman"/>
              </a:rPr>
              <a:t>обряды </a:t>
            </a:r>
            <a:r>
              <a:rPr lang="ru-RU" b="1" dirty="0">
                <a:latin typeface="Calibri"/>
                <a:ea typeface="Calibri"/>
                <a:cs typeface="Times New Roman"/>
              </a:rPr>
              <a:t>и обычаи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b="1" dirty="0" smtClean="0">
                <a:latin typeface="Calibri"/>
                <a:ea typeface="Calibri"/>
                <a:cs typeface="Times New Roman"/>
              </a:rPr>
              <a:t>/ Л. И. Нагаева.- Уфа: </a:t>
            </a:r>
            <a:r>
              <a:rPr lang="ru-RU" b="1" dirty="0" err="1" smtClean="0">
                <a:latin typeface="Calibri"/>
                <a:ea typeface="Calibri"/>
                <a:cs typeface="Times New Roman"/>
              </a:rPr>
              <a:t>Китап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, 1999.- 160 </a:t>
            </a:r>
            <a:r>
              <a:rPr lang="ru-RU" b="1" dirty="0">
                <a:latin typeface="Calibri"/>
                <a:ea typeface="Calibri"/>
                <a:cs typeface="Times New Roman"/>
              </a:rPr>
              <a:t>с.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1582341"/>
            <a:ext cx="52565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В </a:t>
            </a:r>
            <a:r>
              <a:rPr lang="ru-RU" dirty="0">
                <a:latin typeface="Calibri"/>
                <a:ea typeface="Calibri"/>
                <a:cs typeface="Times New Roman"/>
              </a:rPr>
              <a:t>книге известной исследовательницы башкирских обрядов и обычаев, кандидата исторических наук, собраны уникальные материалы , в которых подробно анализируются особенности отличающие проведение народных праздников в различных районах Башкортостана.</a:t>
            </a:r>
          </a:p>
          <a:p>
            <a:pPr algn="r">
              <a:spcAft>
                <a:spcPts val="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Различные  обряды башкирских праздников служили средством передачи от старших молодым поколениям нужных ,правильных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 с </a:t>
            </a:r>
            <a:r>
              <a:rPr lang="ru-RU" dirty="0">
                <a:latin typeface="Calibri"/>
                <a:ea typeface="Calibri"/>
                <a:cs typeface="Times New Roman"/>
              </a:rPr>
              <a:t>точки зрения башкирского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общества , духовных </a:t>
            </a:r>
            <a:r>
              <a:rPr lang="ru-RU" dirty="0">
                <a:latin typeface="Calibri"/>
                <a:ea typeface="Calibri"/>
                <a:cs typeface="Times New Roman"/>
              </a:rPr>
              <a:t>,физических и нравственных качеств.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0" y="4721662"/>
            <a:ext cx="8175625" cy="213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723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551837"/>
            <a:ext cx="756084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800" b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СПАСИБО ЗА ВНИМАНИЕ!</a:t>
            </a:r>
            <a:endParaRPr lang="ru-RU" sz="4800" dirty="0"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4800" b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 </a:t>
            </a:r>
            <a:r>
              <a:rPr lang="ru-RU" b="1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@</a:t>
            </a:r>
            <a:r>
              <a:rPr lang="ru-RU" b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МАУ ММБС </a:t>
            </a:r>
            <a:r>
              <a:rPr lang="ru-RU" b="1" dirty="0" err="1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Нижнебобинская</a:t>
            </a:r>
            <a:r>
              <a:rPr lang="ru-RU" b="1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библиотека – филиал </a:t>
            </a:r>
            <a:r>
              <a:rPr lang="ru-RU" b="1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№ 23</a:t>
            </a:r>
            <a:r>
              <a:rPr lang="ru-RU" b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Составитель: </a:t>
            </a:r>
            <a:r>
              <a:rPr lang="ru-RU" b="1" dirty="0" err="1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Коробкина</a:t>
            </a:r>
            <a:r>
              <a:rPr lang="ru-RU" b="1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 М.П.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58" y="4952494"/>
            <a:ext cx="8175625" cy="18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18" y="0"/>
            <a:ext cx="8175625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415" y="993643"/>
            <a:ext cx="280511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070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31520"/>
            <a:ext cx="8172400" cy="4425672"/>
          </a:xfrm>
        </p:spPr>
        <p:txBody>
          <a:bodyPr>
            <a:normAutofit lnSpcReduction="10000"/>
          </a:bodyPr>
          <a:lstStyle/>
          <a:p>
            <a:pPr marL="0" lvl="5" indent="0" algn="ctr">
              <a:buNone/>
            </a:pPr>
            <a:endParaRPr lang="ru-RU" sz="3200" b="1" i="1" dirty="0" smtClean="0">
              <a:solidFill>
                <a:schemeClr val="accent1"/>
              </a:solidFill>
              <a:cs typeface="Aharoni" pitchFamily="2" charset="-79"/>
            </a:endParaRPr>
          </a:p>
          <a:p>
            <a:pPr marL="0" lvl="5" indent="0" algn="ctr">
              <a:buNone/>
            </a:pPr>
            <a:endParaRPr lang="ru-RU" sz="2800" b="1" i="1" dirty="0" smtClean="0">
              <a:solidFill>
                <a:schemeClr val="accent1"/>
              </a:solidFill>
              <a:cs typeface="Aharoni" pitchFamily="2" charset="-79"/>
            </a:endParaRPr>
          </a:p>
          <a:p>
            <a:pPr marL="0" lvl="5" indent="0" algn="ctr">
              <a:buNone/>
            </a:pPr>
            <a:endParaRPr lang="ru-RU" sz="2800" b="1" i="1" dirty="0">
              <a:solidFill>
                <a:schemeClr val="accent1"/>
              </a:solidFill>
              <a:cs typeface="Aharoni" pitchFamily="2" charset="-79"/>
            </a:endParaRPr>
          </a:p>
          <a:p>
            <a:pPr marL="0" lvl="5" indent="0" algn="ctr">
              <a:buNone/>
            </a:pPr>
            <a:r>
              <a:rPr lang="ru-RU" sz="2800" b="1" i="1" dirty="0" smtClean="0">
                <a:solidFill>
                  <a:schemeClr val="accent1"/>
                </a:solidFill>
                <a:cs typeface="Aharoni" pitchFamily="2" charset="-79"/>
              </a:rPr>
              <a:t>«Нам кажется недостаточным оставить тело и душу детей в таком состоянии, в каком они даны природой,- мы заботимся об их воспитании и обучении, чтобы хорошее стало лучшим, а плохое изменилось и стало </a:t>
            </a:r>
            <a:r>
              <a:rPr lang="ru-RU" sz="2800" b="1" i="1" dirty="0" smtClean="0">
                <a:solidFill>
                  <a:schemeClr val="accent1"/>
                </a:solidFill>
                <a:cs typeface="Aharoni" pitchFamily="2" charset="-79"/>
              </a:rPr>
              <a:t>хорошим»           </a:t>
            </a:r>
            <a:endParaRPr lang="ru-RU" sz="2800" b="1" i="1" dirty="0" smtClean="0">
              <a:solidFill>
                <a:schemeClr val="accent1"/>
              </a:solidFill>
              <a:cs typeface="Aharoni" pitchFamily="2" charset="-79"/>
            </a:endParaRPr>
          </a:p>
          <a:p>
            <a:pPr marL="0" lvl="5" indent="0" algn="ctr">
              <a:buNone/>
            </a:pPr>
            <a:r>
              <a:rPr lang="ru-RU" sz="2800" b="1" i="1" dirty="0" smtClean="0">
                <a:solidFill>
                  <a:schemeClr val="accent1"/>
                </a:solidFill>
                <a:cs typeface="Aharoni" pitchFamily="2" charset="-79"/>
              </a:rPr>
              <a:t>    Лукиан</a:t>
            </a:r>
            <a:endParaRPr lang="ru-RU" sz="2400" b="1" i="1" dirty="0">
              <a:solidFill>
                <a:schemeClr val="accent1"/>
              </a:solidFill>
              <a:cs typeface="Aharoni" pitchFamily="2" charset="-79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9" y="-28600"/>
            <a:ext cx="8175625" cy="208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0" y="4999038"/>
            <a:ext cx="8175625" cy="185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513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84" y="1084581"/>
            <a:ext cx="8076863" cy="2376264"/>
          </a:xfrm>
        </p:spPr>
        <p:txBody>
          <a:bodyPr>
            <a:norm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b="0" dirty="0" smtClean="0">
                <a:solidFill>
                  <a:srgbClr val="0070C0"/>
                </a:solidFill>
              </a:rPr>
              <a:t>В целях популяризации фондов и пропаганды культуры чтения в рамках Года культурного наследия  народов России </a:t>
            </a:r>
            <a:r>
              <a:rPr lang="ru-RU" sz="1800" b="0" dirty="0" err="1" smtClean="0">
                <a:solidFill>
                  <a:srgbClr val="0070C0"/>
                </a:solidFill>
              </a:rPr>
              <a:t>Нижнебобинская</a:t>
            </a:r>
            <a:r>
              <a:rPr lang="ru-RU" sz="1800" b="0" dirty="0" smtClean="0">
                <a:solidFill>
                  <a:srgbClr val="0070C0"/>
                </a:solidFill>
              </a:rPr>
              <a:t> библиотека-филиал №23 МАУ ММБС </a:t>
            </a:r>
            <a:r>
              <a:rPr lang="ru-RU" sz="1800" b="0" dirty="0" smtClean="0">
                <a:solidFill>
                  <a:srgbClr val="0070C0"/>
                </a:solidFill>
              </a:rPr>
              <a:t>подготовила </a:t>
            </a:r>
            <a:r>
              <a:rPr lang="ru-RU" sz="1800" b="0" dirty="0" smtClean="0">
                <a:solidFill>
                  <a:srgbClr val="0070C0"/>
                </a:solidFill>
              </a:rPr>
              <a:t>виртуальную выставку, на которой особое внимание уделено книгам о воспитании, о роли семьи в становлении и формировании личности в лучших традициях русского и башкирского народов.</a:t>
            </a:r>
            <a:endParaRPr lang="ru-RU" sz="1800" b="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9" y="3645024"/>
            <a:ext cx="8148871" cy="3212976"/>
          </a:xfr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9" y="0"/>
            <a:ext cx="8181975" cy="148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919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9"/>
            <a:ext cx="2952328" cy="4100974"/>
          </a:xfrm>
        </p:spPr>
      </p:pic>
      <p:sp>
        <p:nvSpPr>
          <p:cNvPr id="5" name="Прямоугольник 4"/>
          <p:cNvSpPr/>
          <p:nvPr/>
        </p:nvSpPr>
        <p:spPr>
          <a:xfrm>
            <a:off x="3419872" y="2413338"/>
            <a:ext cx="46805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Издание знакомит читателей с мыслями </a:t>
            </a:r>
          </a:p>
          <a:p>
            <a:pPr algn="r">
              <a:spcAft>
                <a:spcPts val="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выдающихся педагогов, ученых, писателей </a:t>
            </a:r>
          </a:p>
          <a:p>
            <a:pPr algn="r">
              <a:spcAft>
                <a:spcPts val="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о воспитании ребенка, 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о </a:t>
            </a:r>
            <a:r>
              <a:rPr lang="ru-RU" dirty="0">
                <a:latin typeface="Calibri"/>
                <a:ea typeface="Calibri"/>
                <a:cs typeface="Times New Roman"/>
              </a:rPr>
              <a:t>роли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семьи , окружающего </a:t>
            </a:r>
            <a:r>
              <a:rPr lang="ru-RU" dirty="0">
                <a:latin typeface="Calibri"/>
                <a:ea typeface="Calibri"/>
                <a:cs typeface="Times New Roman"/>
              </a:rPr>
              <a:t>мира</a:t>
            </a:r>
          </a:p>
          <a:p>
            <a:pPr algn="r">
              <a:spcAft>
                <a:spcPts val="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 в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становлении </a:t>
            </a:r>
            <a:r>
              <a:rPr lang="ru-RU" dirty="0">
                <a:latin typeface="Calibri"/>
                <a:ea typeface="Calibri"/>
                <a:cs typeface="Times New Roman"/>
              </a:rPr>
              <a:t>и развитии его личности </a:t>
            </a:r>
          </a:p>
          <a:p>
            <a:pPr algn="r">
              <a:spcAft>
                <a:spcPts val="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и формировании у него гуманистических идеалов.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404664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latin typeface="Calibri"/>
                <a:ea typeface="Calibri"/>
                <a:cs typeface="Times New Roman"/>
              </a:rPr>
              <a:t>Мудрость воспитания: 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Книга для родителей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.- 2-е 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изд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., доп</a:t>
            </a:r>
            <a:r>
              <a:rPr lang="ru-RU" b="1" dirty="0">
                <a:latin typeface="Calibri"/>
                <a:ea typeface="Calibri"/>
                <a:cs typeface="Times New Roman"/>
              </a:rPr>
              <a:t>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b="1" dirty="0">
                <a:latin typeface="Calibri"/>
                <a:ea typeface="Calibri"/>
                <a:cs typeface="Times New Roman"/>
              </a:rPr>
              <a:t>-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Москва: </a:t>
            </a:r>
            <a:r>
              <a:rPr lang="ru-RU" b="1" dirty="0">
                <a:latin typeface="Calibri"/>
                <a:ea typeface="Calibri"/>
                <a:cs typeface="Times New Roman"/>
              </a:rPr>
              <a:t>Педагогика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, 1989.- 304 с.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941168"/>
            <a:ext cx="2808312" cy="146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133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88641"/>
            <a:ext cx="2736303" cy="3744415"/>
          </a:xfrm>
        </p:spPr>
      </p:pic>
      <p:sp>
        <p:nvSpPr>
          <p:cNvPr id="5" name="Прямоугольник 4"/>
          <p:cNvSpPr/>
          <p:nvPr/>
        </p:nvSpPr>
        <p:spPr>
          <a:xfrm rot="10800000" flipH="1" flipV="1">
            <a:off x="4355976" y="620688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 smtClean="0">
                <a:latin typeface="Calibri"/>
                <a:ea typeface="Calibri"/>
                <a:cs typeface="Times New Roman"/>
              </a:rPr>
              <a:t>Мир детства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: Дошкольник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b="1" dirty="0" smtClean="0">
                <a:latin typeface="Calibri"/>
                <a:ea typeface="Calibri"/>
                <a:cs typeface="Times New Roman"/>
              </a:rPr>
              <a:t>/ Под 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ред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. А. Г. Хрипковой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pPr algn="r">
              <a:spcAft>
                <a:spcPts val="0"/>
              </a:spcAft>
            </a:pPr>
            <a:r>
              <a:rPr lang="ru-RU" b="1" dirty="0" smtClean="0">
                <a:latin typeface="Calibri"/>
                <a:ea typeface="Calibri"/>
                <a:cs typeface="Times New Roman"/>
              </a:rPr>
              <a:t>-2-е изд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., доп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.-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b="1" dirty="0" smtClean="0">
                <a:latin typeface="Calibri"/>
                <a:ea typeface="Calibri"/>
                <a:cs typeface="Times New Roman"/>
              </a:rPr>
              <a:t>Москва: Педагогика, 1987.- 256 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с.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3109121" y="2276074"/>
            <a:ext cx="506327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1A34"/>
                </a:solidFill>
                <a:latin typeface="GTEestiPro"/>
              </a:rPr>
              <a:t>Авторы книги - ведущие ученые Академии педагогических наук СССР - педагоги, психологи, физиологи - рассказывают, как в процессе  нравственного воспитания формируется личность.</a:t>
            </a:r>
          </a:p>
          <a:p>
            <a:r>
              <a:rPr lang="ru-RU" dirty="0">
                <a:solidFill>
                  <a:srgbClr val="001A34"/>
                </a:solidFill>
                <a:latin typeface="GTEestiPro"/>
              </a:rPr>
              <a:t>К</a:t>
            </a:r>
            <a:r>
              <a:rPr lang="ru-RU" dirty="0" smtClean="0">
                <a:solidFill>
                  <a:srgbClr val="001A34"/>
                </a:solidFill>
                <a:latin typeface="GTEestiPro"/>
              </a:rPr>
              <a:t>нига - "Дошкольник" - раскрывает основные психолого-педагогические и физиологические особенности детей этого возраста. Основная задача книги - показать всю сложность процесса становления личности ребенка, закономерности его развития и воспитания в младенческом, раннем и дошкольном возрасте, т.е. от рождения до 6 - 7 лет.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1A34"/>
                </a:solidFill>
                <a:latin typeface="GTEestiPro"/>
              </a:rPr>
              <a:t>Для родителей.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6" y="5035399"/>
            <a:ext cx="302433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9097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9"/>
            <a:ext cx="2880320" cy="3888432"/>
          </a:xfrm>
        </p:spPr>
      </p:pic>
      <p:sp>
        <p:nvSpPr>
          <p:cNvPr id="5" name="Прямоугольник 4"/>
          <p:cNvSpPr/>
          <p:nvPr/>
        </p:nvSpPr>
        <p:spPr>
          <a:xfrm>
            <a:off x="3203848" y="452563"/>
            <a:ext cx="4968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latin typeface="Calibri"/>
                <a:ea typeface="Calibri"/>
                <a:cs typeface="Times New Roman"/>
              </a:rPr>
              <a:t>Слагаемые супружеского 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счастья /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b="1" dirty="0" smtClean="0">
                <a:latin typeface="Calibri"/>
                <a:ea typeface="Calibri"/>
                <a:cs typeface="Times New Roman"/>
              </a:rPr>
              <a:t>Сборник.-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b="1" dirty="0" smtClean="0">
                <a:latin typeface="Calibri"/>
                <a:ea typeface="Calibri"/>
                <a:cs typeface="Times New Roman"/>
              </a:rPr>
              <a:t>Ростов-на-Дону: Феникс, 1995.- 416 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с.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1997839"/>
            <a:ext cx="48245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endParaRPr lang="ru-RU" dirty="0" smtClean="0"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latin typeface="Calibri"/>
                <a:ea typeface="Calibri"/>
                <a:cs typeface="Times New Roman"/>
              </a:rPr>
              <a:t>Книга </a:t>
            </a:r>
            <a:r>
              <a:rPr lang="ru-RU" dirty="0">
                <a:latin typeface="Calibri"/>
                <a:ea typeface="Calibri"/>
                <a:cs typeface="Times New Roman"/>
              </a:rPr>
              <a:t>о семейной жизни, о взаимоотношении полов.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Одно из главных условий супружеского счастья-дети.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Раздел книги «Ребенок в семье» раскроет секрет зарождения новой жизни,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подготовит к материнству, научит организовать жизнь с появлением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новых семейных обязанностей еще до и после рождения ребенка.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09" y="5081273"/>
            <a:ext cx="3024187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649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60648"/>
            <a:ext cx="3168352" cy="4176464"/>
          </a:xfrm>
        </p:spPr>
      </p:pic>
      <p:sp>
        <p:nvSpPr>
          <p:cNvPr id="5" name="Прямоугольник 4"/>
          <p:cNvSpPr/>
          <p:nvPr/>
        </p:nvSpPr>
        <p:spPr>
          <a:xfrm>
            <a:off x="3635896" y="260648"/>
            <a:ext cx="432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Open Sans"/>
              </a:rPr>
              <a:t>Домострой / </a:t>
            </a:r>
            <a:r>
              <a:rPr lang="ru-RU" b="1" dirty="0" smtClean="0">
                <a:latin typeface="Open Sans"/>
              </a:rPr>
              <a:t>сост</a:t>
            </a:r>
            <a:r>
              <a:rPr lang="ru-RU" b="1" dirty="0">
                <a:latin typeface="Open Sans"/>
              </a:rPr>
              <a:t>. В. В. </a:t>
            </a:r>
            <a:r>
              <a:rPr lang="ru-RU" b="1" dirty="0" smtClean="0">
                <a:latin typeface="Open Sans"/>
              </a:rPr>
              <a:t>Колесов. </a:t>
            </a:r>
            <a:r>
              <a:rPr lang="ru-RU" b="1" dirty="0">
                <a:latin typeface="Open Sans"/>
              </a:rPr>
              <a:t>– Москва: Советская Россия, 1990. – 304 с.: ил.</a:t>
            </a:r>
            <a:endParaRPr lang="ru-RU" b="1" i="0" dirty="0">
              <a:effectLst/>
              <a:latin typeface="Open San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1997839"/>
            <a:ext cx="46805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666666"/>
                </a:solidFill>
                <a:latin typeface="Open Sans"/>
              </a:rPr>
              <a:t>«Домострой» - один из известнейших древнерусских памятников, возникший под воздействием средневековой литературы разных жанров и различного происхождения. "Домострой" представляет красочные картины средневекового быта. Добавления к основному тексту познакомят читателей с ритуальным действом свадьбы, праздничного пира и бытового общения. 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0161"/>
            <a:ext cx="8175625" cy="199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036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3024336" cy="3960440"/>
          </a:xfrm>
        </p:spPr>
      </p:pic>
      <p:sp>
        <p:nvSpPr>
          <p:cNvPr id="5" name="Прямоугольник 4"/>
          <p:cNvSpPr/>
          <p:nvPr/>
        </p:nvSpPr>
        <p:spPr>
          <a:xfrm rot="10800000" flipV="1">
            <a:off x="3419871" y="709393"/>
            <a:ext cx="47658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latin typeface="Calibri"/>
                <a:ea typeface="Calibri"/>
                <a:cs typeface="Times New Roman"/>
              </a:rPr>
              <a:t>О христианском браке и обязанностях </a:t>
            </a:r>
            <a:endParaRPr lang="ru-RU" b="1" dirty="0" smtClean="0">
              <a:latin typeface="Calibri"/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b="1" dirty="0" smtClean="0">
                <a:latin typeface="Calibri"/>
                <a:ea typeface="Calibri"/>
                <a:cs typeface="Times New Roman"/>
              </a:rPr>
              <a:t>мужа </a:t>
            </a:r>
            <a:r>
              <a:rPr lang="ru-RU" b="1" dirty="0">
                <a:latin typeface="Calibri"/>
                <a:ea typeface="Calibri"/>
                <a:cs typeface="Times New Roman"/>
              </a:rPr>
              <a:t>и жены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b="1" dirty="0" smtClean="0">
                <a:latin typeface="Calibri"/>
                <a:ea typeface="Calibri"/>
                <a:cs typeface="Times New Roman"/>
              </a:rPr>
              <a:t>/ Сост. А. В. </a:t>
            </a:r>
            <a:r>
              <a:rPr lang="ru-RU" b="1" dirty="0" err="1" smtClean="0">
                <a:latin typeface="Calibri"/>
                <a:ea typeface="Calibri"/>
                <a:cs typeface="Times New Roman"/>
              </a:rPr>
              <a:t>Блинский</a:t>
            </a:r>
            <a:r>
              <a:rPr lang="ru-RU" b="1" dirty="0">
                <a:latin typeface="Calibri"/>
                <a:ea typeface="Calibri"/>
                <a:cs typeface="Times New Roman"/>
              </a:rPr>
              <a:t>.-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Санкт-Петербург: Держава, 2006.- 190 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с.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2274838"/>
            <a:ext cx="4680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В книге раскрывается положительный идеал христианского брака, </a:t>
            </a:r>
          </a:p>
          <a:p>
            <a:pPr algn="r">
              <a:spcAft>
                <a:spcPts val="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речь идет и о кризисе семьи в современном обществе.</a:t>
            </a:r>
          </a:p>
          <a:p>
            <a:pPr algn="r">
              <a:spcAft>
                <a:spcPts val="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Забота о добром воспитании детей есть прямой долг родителей</a:t>
            </a:r>
          </a:p>
          <a:p>
            <a:pPr algn="r">
              <a:spcAft>
                <a:spcPts val="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-основная мысль раздела  «Мысли святых отцов о воспитании детей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».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" y="4840288"/>
            <a:ext cx="8175625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3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3"/>
            <a:ext cx="2581420" cy="3600401"/>
          </a:xfrm>
        </p:spPr>
      </p:pic>
      <p:sp>
        <p:nvSpPr>
          <p:cNvPr id="2" name="Прямоугольник 1"/>
          <p:cNvSpPr/>
          <p:nvPr/>
        </p:nvSpPr>
        <p:spPr>
          <a:xfrm>
            <a:off x="3275855" y="764704"/>
            <a:ext cx="48245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 err="1" smtClean="0">
                <a:latin typeface="Calibri"/>
                <a:ea typeface="Calibri"/>
                <a:cs typeface="Times New Roman"/>
              </a:rPr>
              <a:t>Галиева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Ф. Г. Русские </a:t>
            </a:r>
            <a:r>
              <a:rPr lang="ru-RU" b="1" dirty="0">
                <a:latin typeface="Calibri"/>
                <a:ea typeface="Calibri"/>
                <a:cs typeface="Times New Roman"/>
              </a:rPr>
              <a:t>Башкортостана: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b="1" dirty="0">
                <a:latin typeface="Calibri"/>
                <a:ea typeface="Calibri"/>
                <a:cs typeface="Times New Roman"/>
              </a:rPr>
              <a:t>крестьянский быт, календарные обряды и 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праздники /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Ф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. Г. </a:t>
            </a:r>
            <a:r>
              <a:rPr lang="ru-RU" b="1" dirty="0" err="1" smtClean="0">
                <a:latin typeface="Calibri"/>
                <a:ea typeface="Calibri"/>
                <a:cs typeface="Times New Roman"/>
              </a:rPr>
              <a:t>Галиева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.- Уфа: </a:t>
            </a:r>
            <a:r>
              <a:rPr lang="ru-RU" b="1" dirty="0" err="1" smtClean="0">
                <a:latin typeface="Calibri"/>
                <a:ea typeface="Calibri"/>
                <a:cs typeface="Times New Roman"/>
              </a:rPr>
              <a:t>Китап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, 2014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pPr algn="r">
              <a:spcAft>
                <a:spcPts val="0"/>
              </a:spcAft>
            </a:pPr>
            <a:r>
              <a:rPr lang="ru-RU" b="1" dirty="0" smtClean="0">
                <a:latin typeface="Calibri"/>
                <a:ea typeface="Calibri"/>
                <a:cs typeface="Times New Roman"/>
              </a:rPr>
              <a:t>- 260 </a:t>
            </a:r>
            <a:r>
              <a:rPr lang="ru-RU" b="1" dirty="0">
                <a:latin typeface="Calibri"/>
                <a:ea typeface="Calibri"/>
                <a:cs typeface="Times New Roman"/>
              </a:rPr>
              <a:t>с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.: ил</a:t>
            </a:r>
            <a:r>
              <a:rPr lang="ru-RU" b="1" dirty="0">
                <a:latin typeface="Calibri"/>
                <a:ea typeface="Calibri"/>
                <a:cs typeface="Times New Roman"/>
              </a:rPr>
              <a:t>.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5855" y="2136339"/>
            <a:ext cx="489976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/>
                <a:ea typeface="Calibri"/>
                <a:cs typeface="Times New Roman"/>
              </a:rPr>
              <a:t>В </a:t>
            </a:r>
            <a:r>
              <a:rPr lang="ru-RU" dirty="0">
                <a:latin typeface="Calibri"/>
                <a:ea typeface="Calibri"/>
                <a:cs typeface="Times New Roman"/>
              </a:rPr>
              <a:t>книге рассматривается своеобразие русской крестьянской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культуры,</a:t>
            </a:r>
          </a:p>
          <a:p>
            <a:r>
              <a:rPr lang="ru-RU" dirty="0" smtClean="0">
                <a:latin typeface="Calibri"/>
                <a:ea typeface="Calibri"/>
                <a:cs typeface="Times New Roman"/>
              </a:rPr>
              <a:t>сложившейся </a:t>
            </a:r>
            <a:r>
              <a:rPr lang="ru-RU" dirty="0">
                <a:latin typeface="Calibri"/>
                <a:ea typeface="Calibri"/>
                <a:cs typeface="Times New Roman"/>
              </a:rPr>
              <a:t>на территории Республики Башкортостан в результате многовекового взаимодействия русских с башкирами и другими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народами, синтеза </a:t>
            </a:r>
            <a:r>
              <a:rPr lang="ru-RU" dirty="0">
                <a:latin typeface="Calibri"/>
                <a:ea typeface="Calibri"/>
                <a:cs typeface="Times New Roman"/>
              </a:rPr>
              <a:t>деревенских и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городских ,</a:t>
            </a:r>
          </a:p>
          <a:p>
            <a:r>
              <a:rPr lang="ru-RU" dirty="0" smtClean="0">
                <a:latin typeface="Calibri"/>
                <a:ea typeface="Calibri"/>
                <a:cs typeface="Times New Roman"/>
              </a:rPr>
              <a:t>народных </a:t>
            </a:r>
            <a:r>
              <a:rPr lang="ru-RU" dirty="0">
                <a:latin typeface="Calibri"/>
                <a:ea typeface="Calibri"/>
                <a:cs typeface="Times New Roman"/>
              </a:rPr>
              <a:t>и профессиональных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традиций , языческих , православных </a:t>
            </a:r>
            <a:r>
              <a:rPr lang="ru-RU" dirty="0">
                <a:latin typeface="Calibri"/>
                <a:ea typeface="Calibri"/>
                <a:cs typeface="Times New Roman"/>
              </a:rPr>
              <a:t>представлений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1662"/>
            <a:ext cx="8175625" cy="202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5175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417</TotalTime>
  <Words>1085</Words>
  <Application>Microsoft Office PowerPoint</Application>
  <PresentationFormat>Экран (4:3)</PresentationFormat>
  <Paragraphs>91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Aharoni</vt:lpstr>
      <vt:lpstr>Calibri</vt:lpstr>
      <vt:lpstr>GTEestiPro</vt:lpstr>
      <vt:lpstr>Open Sans</vt:lpstr>
      <vt:lpstr>Times New Roman</vt:lpstr>
      <vt:lpstr>Trebuchet MS</vt:lpstr>
      <vt:lpstr>Wingdings</vt:lpstr>
      <vt:lpstr>Wingdings 2</vt:lpstr>
      <vt:lpstr>Изящная</vt:lpstr>
      <vt:lpstr>МУДРОСТЬ ВОСПИТАНИЯ виртуальная выставка книг из фонда  Нижнебобинской библиотеки-филиала №23</vt:lpstr>
      <vt:lpstr>Презентация PowerPoint</vt:lpstr>
      <vt:lpstr> В целях популяризации фондов и пропаганды культуры чтения в рамках Года культурного наследия  народов России Нижнебобинская библиотека-филиал №23 МАУ ММБС подготовила виртуальную выставку, на которой особое внимание уделено книгам о воспитании, о роли семьи в становлении и формировании личности в лучших традициях русского и башкирского народов.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МУДРОСТЬ ВОСПИТАНИЯ</dc:title>
  <dc:creator>Документы</dc:creator>
  <cp:lastModifiedBy>Документы</cp:lastModifiedBy>
  <cp:revision>29</cp:revision>
  <dcterms:created xsi:type="dcterms:W3CDTF">2022-05-26T06:21:50Z</dcterms:created>
  <dcterms:modified xsi:type="dcterms:W3CDTF">2022-06-01T04:08:34Z</dcterms:modified>
</cp:coreProperties>
</file>