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67" r:id="rId3"/>
    <p:sldId id="260" r:id="rId4"/>
    <p:sldId id="263" r:id="rId5"/>
    <p:sldId id="264" r:id="rId6"/>
    <p:sldId id="265" r:id="rId7"/>
    <p:sldId id="266" r:id="rId8"/>
    <p:sldId id="268"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3D7FE66E-886E-4750-A55D-0862B9C1A09C}">
          <p14:sldIdLst>
            <p14:sldId id="258"/>
            <p14:sldId id="267"/>
            <p14:sldId id="260"/>
            <p14:sldId id="263"/>
            <p14:sldId id="264"/>
            <p14:sldId id="265"/>
            <p14:sldId id="266"/>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4" autoAdjust="0"/>
    <p:restoredTop sz="94280" autoAdjust="0"/>
  </p:normalViewPr>
  <p:slideViewPr>
    <p:cSldViewPr snapToGrid="0">
      <p:cViewPr varScale="1">
        <p:scale>
          <a:sx n="75" d="100"/>
          <a:sy n="75" d="100"/>
        </p:scale>
        <p:origin x="1134"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C96BE09-FF1A-4644-B7C7-CC2431FAB215}" type="datetimeFigureOut">
              <a:rPr lang="ru-RU" smtClean="0"/>
              <a:t>20.06.2022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D9022D-1AA2-4B2B-991A-6EDC644F0829}" type="slidenum">
              <a:rPr lang="ru-RU" smtClean="0"/>
              <a:t>‹#›</a:t>
            </a:fld>
            <a:endParaRPr lang="ru-RU"/>
          </a:p>
        </p:txBody>
      </p:sp>
    </p:spTree>
    <p:extLst>
      <p:ext uri="{BB962C8B-B14F-4D97-AF65-F5344CB8AC3E}">
        <p14:creationId xmlns:p14="http://schemas.microsoft.com/office/powerpoint/2010/main" val="1242969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C96BE09-FF1A-4644-B7C7-CC2431FAB215}" type="datetimeFigureOut">
              <a:rPr lang="ru-RU" smtClean="0"/>
              <a:t>20.06.2022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D9022D-1AA2-4B2B-991A-6EDC644F0829}" type="slidenum">
              <a:rPr lang="ru-RU" smtClean="0"/>
              <a:t>‹#›</a:t>
            </a:fld>
            <a:endParaRPr lang="ru-RU"/>
          </a:p>
        </p:txBody>
      </p:sp>
    </p:spTree>
    <p:extLst>
      <p:ext uri="{BB962C8B-B14F-4D97-AF65-F5344CB8AC3E}">
        <p14:creationId xmlns:p14="http://schemas.microsoft.com/office/powerpoint/2010/main" val="2765477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C96BE09-FF1A-4644-B7C7-CC2431FAB215}" type="datetimeFigureOut">
              <a:rPr lang="ru-RU" smtClean="0"/>
              <a:t>20.06.2022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D9022D-1AA2-4B2B-991A-6EDC644F0829}" type="slidenum">
              <a:rPr lang="ru-RU" smtClean="0"/>
              <a:t>‹#›</a:t>
            </a:fld>
            <a:endParaRPr lang="ru-RU"/>
          </a:p>
        </p:txBody>
      </p:sp>
    </p:spTree>
    <p:extLst>
      <p:ext uri="{BB962C8B-B14F-4D97-AF65-F5344CB8AC3E}">
        <p14:creationId xmlns:p14="http://schemas.microsoft.com/office/powerpoint/2010/main" val="1536351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C96BE09-FF1A-4644-B7C7-CC2431FAB215}" type="datetimeFigureOut">
              <a:rPr lang="ru-RU" smtClean="0"/>
              <a:t>20.06.2022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D9022D-1AA2-4B2B-991A-6EDC644F0829}" type="slidenum">
              <a:rPr lang="ru-RU" smtClean="0"/>
              <a:t>‹#›</a:t>
            </a:fld>
            <a:endParaRPr lang="ru-RU"/>
          </a:p>
        </p:txBody>
      </p:sp>
    </p:spTree>
    <p:extLst>
      <p:ext uri="{BB962C8B-B14F-4D97-AF65-F5344CB8AC3E}">
        <p14:creationId xmlns:p14="http://schemas.microsoft.com/office/powerpoint/2010/main" val="357741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C96BE09-FF1A-4644-B7C7-CC2431FAB215}" type="datetimeFigureOut">
              <a:rPr lang="ru-RU" smtClean="0"/>
              <a:t>20.06.2022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D9022D-1AA2-4B2B-991A-6EDC644F0829}" type="slidenum">
              <a:rPr lang="ru-RU" smtClean="0"/>
              <a:t>‹#›</a:t>
            </a:fld>
            <a:endParaRPr lang="ru-RU"/>
          </a:p>
        </p:txBody>
      </p:sp>
    </p:spTree>
    <p:extLst>
      <p:ext uri="{BB962C8B-B14F-4D97-AF65-F5344CB8AC3E}">
        <p14:creationId xmlns:p14="http://schemas.microsoft.com/office/powerpoint/2010/main" val="3571390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C96BE09-FF1A-4644-B7C7-CC2431FAB215}" type="datetimeFigureOut">
              <a:rPr lang="ru-RU" smtClean="0"/>
              <a:t>20.06.2022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D9022D-1AA2-4B2B-991A-6EDC644F0829}" type="slidenum">
              <a:rPr lang="ru-RU" smtClean="0"/>
              <a:t>‹#›</a:t>
            </a:fld>
            <a:endParaRPr lang="ru-RU"/>
          </a:p>
        </p:txBody>
      </p:sp>
    </p:spTree>
    <p:extLst>
      <p:ext uri="{BB962C8B-B14F-4D97-AF65-F5344CB8AC3E}">
        <p14:creationId xmlns:p14="http://schemas.microsoft.com/office/powerpoint/2010/main" val="2390887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C96BE09-FF1A-4644-B7C7-CC2431FAB215}" type="datetimeFigureOut">
              <a:rPr lang="ru-RU" smtClean="0"/>
              <a:t>20.06.2022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4D9022D-1AA2-4B2B-991A-6EDC644F0829}" type="slidenum">
              <a:rPr lang="ru-RU" smtClean="0"/>
              <a:t>‹#›</a:t>
            </a:fld>
            <a:endParaRPr lang="ru-RU"/>
          </a:p>
        </p:txBody>
      </p:sp>
    </p:spTree>
    <p:extLst>
      <p:ext uri="{BB962C8B-B14F-4D97-AF65-F5344CB8AC3E}">
        <p14:creationId xmlns:p14="http://schemas.microsoft.com/office/powerpoint/2010/main" val="373904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C96BE09-FF1A-4644-B7C7-CC2431FAB215}" type="datetimeFigureOut">
              <a:rPr lang="ru-RU" smtClean="0"/>
              <a:t>20.06.2022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4D9022D-1AA2-4B2B-991A-6EDC644F0829}" type="slidenum">
              <a:rPr lang="ru-RU" smtClean="0"/>
              <a:t>‹#›</a:t>
            </a:fld>
            <a:endParaRPr lang="ru-RU"/>
          </a:p>
        </p:txBody>
      </p:sp>
    </p:spTree>
    <p:extLst>
      <p:ext uri="{BB962C8B-B14F-4D97-AF65-F5344CB8AC3E}">
        <p14:creationId xmlns:p14="http://schemas.microsoft.com/office/powerpoint/2010/main" val="2553317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96BE09-FF1A-4644-B7C7-CC2431FAB215}" type="datetimeFigureOut">
              <a:rPr lang="ru-RU" smtClean="0"/>
              <a:t>20.06.2022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4D9022D-1AA2-4B2B-991A-6EDC644F0829}" type="slidenum">
              <a:rPr lang="ru-RU" smtClean="0"/>
              <a:t>‹#›</a:t>
            </a:fld>
            <a:endParaRPr lang="ru-RU"/>
          </a:p>
        </p:txBody>
      </p:sp>
    </p:spTree>
    <p:extLst>
      <p:ext uri="{BB962C8B-B14F-4D97-AF65-F5344CB8AC3E}">
        <p14:creationId xmlns:p14="http://schemas.microsoft.com/office/powerpoint/2010/main" val="277859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C96BE09-FF1A-4644-B7C7-CC2431FAB215}" type="datetimeFigureOut">
              <a:rPr lang="ru-RU" smtClean="0"/>
              <a:t>20.06.2022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D9022D-1AA2-4B2B-991A-6EDC644F0829}" type="slidenum">
              <a:rPr lang="ru-RU" smtClean="0"/>
              <a:t>‹#›</a:t>
            </a:fld>
            <a:endParaRPr lang="ru-RU"/>
          </a:p>
        </p:txBody>
      </p:sp>
    </p:spTree>
    <p:extLst>
      <p:ext uri="{BB962C8B-B14F-4D97-AF65-F5344CB8AC3E}">
        <p14:creationId xmlns:p14="http://schemas.microsoft.com/office/powerpoint/2010/main" val="1064821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C96BE09-FF1A-4644-B7C7-CC2431FAB215}" type="datetimeFigureOut">
              <a:rPr lang="ru-RU" smtClean="0"/>
              <a:t>20.06.2022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D9022D-1AA2-4B2B-991A-6EDC644F0829}" type="slidenum">
              <a:rPr lang="ru-RU" smtClean="0"/>
              <a:t>‹#›</a:t>
            </a:fld>
            <a:endParaRPr lang="ru-RU"/>
          </a:p>
        </p:txBody>
      </p:sp>
    </p:spTree>
    <p:extLst>
      <p:ext uri="{BB962C8B-B14F-4D97-AF65-F5344CB8AC3E}">
        <p14:creationId xmlns:p14="http://schemas.microsoft.com/office/powerpoint/2010/main" val="259089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96BE09-FF1A-4644-B7C7-CC2431FAB215}" type="datetimeFigureOut">
              <a:rPr lang="ru-RU" smtClean="0"/>
              <a:t>20.06.2022</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9022D-1AA2-4B2B-991A-6EDC644F0829}" type="slidenum">
              <a:rPr lang="ru-RU" smtClean="0"/>
              <a:t>‹#›</a:t>
            </a:fld>
            <a:endParaRPr lang="ru-RU"/>
          </a:p>
        </p:txBody>
      </p:sp>
    </p:spTree>
    <p:extLst>
      <p:ext uri="{BB962C8B-B14F-4D97-AF65-F5344CB8AC3E}">
        <p14:creationId xmlns:p14="http://schemas.microsoft.com/office/powerpoint/2010/main" val="32228580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Виртуальная выставка на тему «Шедевр на все времена»</a:t>
            </a:r>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5" name="Прямоугольник 4"/>
          <p:cNvSpPr/>
          <p:nvPr/>
        </p:nvSpPr>
        <p:spPr>
          <a:xfrm>
            <a:off x="1328057" y="1629152"/>
            <a:ext cx="6487885" cy="2800767"/>
          </a:xfrm>
          <a:prstGeom prst="rect">
            <a:avLst/>
          </a:prstGeom>
        </p:spPr>
        <p:txBody>
          <a:bodyPr wrap="square">
            <a:spAutoFit/>
          </a:bodyPr>
          <a:lstStyle/>
          <a:p>
            <a:pPr algn="ctr"/>
            <a:r>
              <a:rPr lang="ba-RU" sz="8800" dirty="0">
                <a:latin typeface="Times New Roman" panose="02020603050405020304" pitchFamily="18" charset="0"/>
                <a:ea typeface="Calibri" panose="020F0502020204030204" pitchFamily="34" charset="0"/>
              </a:rPr>
              <a:t> «Шедевр на все времена</a:t>
            </a:r>
            <a:r>
              <a:rPr lang="ru-RU" sz="8800" dirty="0">
                <a:latin typeface="Times New Roman" panose="02020603050405020304" pitchFamily="18" charset="0"/>
                <a:ea typeface="Calibri" panose="020F0502020204030204" pitchFamily="34" charset="0"/>
              </a:rPr>
              <a:t>»</a:t>
            </a:r>
          </a:p>
        </p:txBody>
      </p:sp>
      <p:sp>
        <p:nvSpPr>
          <p:cNvPr id="6" name="TextBox 5"/>
          <p:cNvSpPr txBox="1"/>
          <p:nvPr/>
        </p:nvSpPr>
        <p:spPr>
          <a:xfrm>
            <a:off x="1328057" y="4699000"/>
            <a:ext cx="6672943" cy="707886"/>
          </a:xfrm>
          <a:prstGeom prst="rect">
            <a:avLst/>
          </a:prstGeom>
          <a:noFill/>
        </p:spPr>
        <p:txBody>
          <a:bodyPr wrap="square" rtlCol="0">
            <a:spAutoFit/>
          </a:bodyPr>
          <a:lstStyle/>
          <a:p>
            <a:pPr algn="ctr"/>
            <a:r>
              <a:rPr lang="ru-RU" sz="2000" b="1" dirty="0" smtClean="0"/>
              <a:t>Виртуальная выставка книг из</a:t>
            </a:r>
          </a:p>
          <a:p>
            <a:pPr algn="ctr"/>
            <a:r>
              <a:rPr lang="ru-RU" sz="2000" b="1" dirty="0" smtClean="0"/>
              <a:t>фонда Октябрьского филиала № 12 МАУ ММБС</a:t>
            </a:r>
            <a:endParaRPr lang="ru-RU" sz="2000" b="1" dirty="0"/>
          </a:p>
        </p:txBody>
      </p:sp>
    </p:spTree>
    <p:extLst>
      <p:ext uri="{BB962C8B-B14F-4D97-AF65-F5344CB8AC3E}">
        <p14:creationId xmlns:p14="http://schemas.microsoft.com/office/powerpoint/2010/main" val="1271191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050" name="Picture 2" descr="https://ds02.infourok.ru/uploads/ex/0867/0008805e-c7c60904/img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152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1209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7237828"/>
          </a:xfrm>
          <a:prstGeom prst="rect">
            <a:avLst/>
          </a:prstGeom>
        </p:spPr>
      </p:pic>
      <p:sp>
        <p:nvSpPr>
          <p:cNvPr id="3" name="Прямоугольник 2"/>
          <p:cNvSpPr/>
          <p:nvPr/>
        </p:nvSpPr>
        <p:spPr>
          <a:xfrm>
            <a:off x="286043" y="1856923"/>
            <a:ext cx="8571914" cy="5490542"/>
          </a:xfrm>
          <a:prstGeom prst="rect">
            <a:avLst/>
          </a:prstGeom>
        </p:spPr>
        <p:txBody>
          <a:bodyPr wrap="square">
            <a:spAutoFit/>
          </a:bodyPr>
          <a:lstStyle/>
          <a:p>
            <a:pPr algn="just">
              <a:lnSpc>
                <a:spcPct val="107000"/>
              </a:lnSpc>
              <a:spcAft>
                <a:spcPts val="600"/>
              </a:spcAft>
            </a:pPr>
            <a:r>
              <a:rPr lang="ba-RU" dirty="0">
                <a:latin typeface="Times New Roman" panose="02020603050405020304" pitchFamily="18" charset="0"/>
                <a:ea typeface="Calibri" panose="020F0502020204030204" pitchFamily="34" charset="0"/>
                <a:cs typeface="Times New Roman" panose="02020603050405020304" pitchFamily="18" charset="0"/>
              </a:rPr>
              <a:t> 18 июня 1812 года в Симбирске родился будущий русский писатель Иван Александрович Гончаров, </a:t>
            </a:r>
            <a:r>
              <a:rPr lang="ru-RU" dirty="0">
                <a:latin typeface="Times New Roman" panose="02020603050405020304" pitchFamily="18" charset="0"/>
                <a:ea typeface="Times New Roman" panose="02020603050405020304" pitchFamily="18" charset="0"/>
                <a:cs typeface="Times New Roman" panose="02020603050405020304" pitchFamily="18" charset="0"/>
              </a:rPr>
              <a:t> в купеческой семье, рано лишился отца и после обучения в коммерческом училище поступил в Московский университет. Учился он в одно время с Лермонтовым,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Герценым</a:t>
            </a:r>
            <a:r>
              <a:rPr lang="ru-RU" dirty="0">
                <a:latin typeface="Times New Roman" panose="02020603050405020304" pitchFamily="18" charset="0"/>
                <a:ea typeface="Times New Roman" panose="02020603050405020304" pitchFamily="18" charset="0"/>
                <a:cs typeface="Times New Roman" panose="02020603050405020304" pitchFamily="18" charset="0"/>
              </a:rPr>
              <a:t>, Белинским. Получив диплом, недолго служил секретарем Симбирского губернатора, а затем перебрался в Санкт-Петербург.</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Свой первый роман он опубликовал в 1847 году под названием «Обыкновенная история». Следующей книгой стала «Фрегат Паллада», в которой писатель отразил впечатления от путешествия к японским островам с дипломатической миссией.</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Роман «Обломов» (1859) произвел на общественность неизгладимое впечатление. А фамилия главного героя – Обломов, стала нарицательной. Шумный успех «Обломова» принес финансовую независимость.  </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Отставка (1867) дала Ивану Гончарову возможность сосредоточится над завершением своей трилогии. Но «Обрыв» был закончен лишь спустя 12 лет.  </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Иван Александрович написал еще несколько критических работ и литературных заметок. Новый роман был заброшен, а осенью 1891 года Гончаров заболел воспалением легких. Спустя несколько дней одинокий писатель скончался.</a:t>
            </a:r>
            <a:endParaRPr lang="ru-RU" dirty="0"/>
          </a:p>
          <a:p>
            <a:pPr>
              <a:lnSpc>
                <a:spcPct val="107000"/>
              </a:lnSpc>
              <a:spcAft>
                <a:spcPts val="600"/>
              </a:spcAft>
            </a:pPr>
            <a:endParaRPr lang="ru-RU" sz="1650" dirty="0"/>
          </a:p>
        </p:txBody>
      </p:sp>
    </p:spTree>
    <p:extLst>
      <p:ext uri="{BB962C8B-B14F-4D97-AF65-F5344CB8AC3E}">
        <p14:creationId xmlns:p14="http://schemas.microsoft.com/office/powerpoint/2010/main" val="3056697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Рисунок 2" descr="https://detectivebookshop.ru/image/1011055877.jpg"/>
          <p:cNvPicPr/>
          <p:nvPr/>
        </p:nvPicPr>
        <p:blipFill>
          <a:blip r:embed="rId3">
            <a:extLst>
              <a:ext uri="{28A0092B-C50C-407E-A947-70E740481C1C}">
                <a14:useLocalDpi xmlns:a14="http://schemas.microsoft.com/office/drawing/2010/main" val="0"/>
              </a:ext>
            </a:extLst>
          </a:blip>
          <a:srcRect/>
          <a:stretch>
            <a:fillRect/>
          </a:stretch>
        </p:blipFill>
        <p:spPr bwMode="auto">
          <a:xfrm>
            <a:off x="6344689" y="140285"/>
            <a:ext cx="2496039" cy="3688993"/>
          </a:xfrm>
          <a:prstGeom prst="rect">
            <a:avLst/>
          </a:prstGeom>
          <a:noFill/>
          <a:ln>
            <a:noFill/>
          </a:ln>
        </p:spPr>
      </p:pic>
      <p:sp>
        <p:nvSpPr>
          <p:cNvPr id="4" name="Прямоугольник 3"/>
          <p:cNvSpPr/>
          <p:nvPr/>
        </p:nvSpPr>
        <p:spPr>
          <a:xfrm>
            <a:off x="139655" y="2242362"/>
            <a:ext cx="8701073" cy="4515082"/>
          </a:xfrm>
          <a:prstGeom prst="rect">
            <a:avLst/>
          </a:prstGeom>
        </p:spPr>
        <p:txBody>
          <a:bodyPr wrap="square">
            <a:spAutoFit/>
          </a:bodyPr>
          <a:lstStyle/>
          <a:p>
            <a:pPr>
              <a:lnSpc>
                <a:spcPct val="107000"/>
              </a:lnSpc>
              <a:spcAft>
                <a:spcPts val="600"/>
              </a:spcAft>
            </a:pPr>
            <a:r>
              <a:rPr lang="ru-RU" sz="2000" b="1" dirty="0" smtClean="0">
                <a:latin typeface="Times New Roman" panose="02020603050405020304" pitchFamily="18" charset="0"/>
                <a:ea typeface="Calibri" panose="020F0502020204030204" pitchFamily="34" charset="0"/>
              </a:rPr>
              <a:t>Гончаров</a:t>
            </a:r>
            <a:r>
              <a:rPr lang="ru-RU" sz="2000" b="1" dirty="0">
                <a:latin typeface="Times New Roman" panose="02020603050405020304" pitchFamily="18" charset="0"/>
                <a:ea typeface="Calibri" panose="020F0502020204030204" pitchFamily="34" charset="0"/>
              </a:rPr>
              <a:t>, И. А.  Обыкновенная история / И. А. </a:t>
            </a:r>
            <a:endParaRPr lang="ru-RU" sz="2000" b="1" dirty="0" smtClean="0">
              <a:latin typeface="Times New Roman" panose="02020603050405020304" pitchFamily="18" charset="0"/>
              <a:ea typeface="Calibri" panose="020F0502020204030204" pitchFamily="34" charset="0"/>
            </a:endParaRPr>
          </a:p>
          <a:p>
            <a:pPr>
              <a:lnSpc>
                <a:spcPct val="107000"/>
              </a:lnSpc>
              <a:spcAft>
                <a:spcPts val="600"/>
              </a:spcAft>
            </a:pPr>
            <a:r>
              <a:rPr lang="ru-RU" sz="2000" b="1" dirty="0" smtClean="0">
                <a:latin typeface="Times New Roman" panose="02020603050405020304" pitchFamily="18" charset="0"/>
                <a:ea typeface="Calibri" panose="020F0502020204030204" pitchFamily="34" charset="0"/>
              </a:rPr>
              <a:t>Гончаров</a:t>
            </a:r>
            <a:r>
              <a:rPr lang="ru-RU" sz="2000" b="1" dirty="0">
                <a:latin typeface="Times New Roman" panose="02020603050405020304" pitchFamily="18" charset="0"/>
                <a:ea typeface="Calibri" panose="020F0502020204030204" pitchFamily="34" charset="0"/>
              </a:rPr>
              <a:t>. — Москва : Издательство </a:t>
            </a:r>
            <a:r>
              <a:rPr lang="ru-RU" sz="2000" b="1" dirty="0" err="1">
                <a:latin typeface="Times New Roman" panose="02020603050405020304" pitchFamily="18" charset="0"/>
                <a:ea typeface="Calibri" panose="020F0502020204030204" pitchFamily="34" charset="0"/>
              </a:rPr>
              <a:t>Юрайт</a:t>
            </a:r>
            <a:r>
              <a:rPr lang="ru-RU" sz="2000" b="1" dirty="0">
                <a:latin typeface="Times New Roman" panose="02020603050405020304" pitchFamily="18" charset="0"/>
                <a:ea typeface="Calibri" panose="020F0502020204030204" pitchFamily="34" charset="0"/>
              </a:rPr>
              <a:t>, </a:t>
            </a:r>
            <a:endParaRPr lang="ru-RU" sz="2000" b="1" dirty="0" smtClean="0">
              <a:latin typeface="Times New Roman" panose="02020603050405020304" pitchFamily="18" charset="0"/>
              <a:ea typeface="Calibri" panose="020F0502020204030204" pitchFamily="34" charset="0"/>
            </a:endParaRPr>
          </a:p>
          <a:p>
            <a:pPr>
              <a:lnSpc>
                <a:spcPct val="107000"/>
              </a:lnSpc>
              <a:spcAft>
                <a:spcPts val="600"/>
              </a:spcAft>
            </a:pPr>
            <a:r>
              <a:rPr lang="ru-RU" sz="2000" b="1" dirty="0" smtClean="0">
                <a:latin typeface="Times New Roman" panose="02020603050405020304" pitchFamily="18" charset="0"/>
                <a:ea typeface="Calibri" panose="020F0502020204030204" pitchFamily="34" charset="0"/>
              </a:rPr>
              <a:t>2020</a:t>
            </a:r>
            <a:r>
              <a:rPr lang="ru-RU" sz="2000" b="1" dirty="0">
                <a:latin typeface="Times New Roman" panose="02020603050405020304" pitchFamily="18" charset="0"/>
                <a:ea typeface="Calibri" panose="020F0502020204030204" pitchFamily="34" charset="0"/>
              </a:rPr>
              <a:t>. — 259 с. — (Памятники литературы</a:t>
            </a:r>
            <a:r>
              <a:rPr lang="ru-RU" sz="2000" b="1" dirty="0" smtClean="0">
                <a:latin typeface="Times New Roman" panose="02020603050405020304" pitchFamily="18" charset="0"/>
                <a:ea typeface="Calibri" panose="020F0502020204030204" pitchFamily="34" charset="0"/>
              </a:rPr>
              <a:t>).</a:t>
            </a:r>
          </a:p>
          <a:p>
            <a:pPr>
              <a:lnSpc>
                <a:spcPct val="107000"/>
              </a:lnSpc>
              <a:spcAft>
                <a:spcPts val="600"/>
              </a:spcAft>
            </a:pPr>
            <a:endParaRPr lang="ru-RU" sz="20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a:t>
            </a:r>
            <a:r>
              <a:rPr lang="ru-RU"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000" dirty="0">
                <a:latin typeface="Times New Roman" panose="02020603050405020304" pitchFamily="18" charset="0"/>
                <a:ea typeface="Calibri" panose="020F0502020204030204" pitchFamily="34" charset="0"/>
                <a:cs typeface="Times New Roman" panose="02020603050405020304" pitchFamily="18" charset="0"/>
              </a:rPr>
              <a:t>"Обыкновенная история" - роман, принадлежащий к воспитательным: согласно этому жанру он прослеживает формирование личности героя, нравственное и психологическое</a:t>
            </a:r>
            <a:r>
              <a:rPr lang="ru-RU"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000" dirty="0">
                <a:latin typeface="Times New Roman" panose="02020603050405020304" pitchFamily="18" charset="0"/>
                <a:ea typeface="Calibri" panose="020F0502020204030204" pitchFamily="34" charset="0"/>
                <a:cs typeface="Times New Roman" panose="02020603050405020304" pitchFamily="18" charset="0"/>
              </a:rPr>
              <a:t>Молодой и восторженный Александр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Адуев</a:t>
            </a:r>
            <a:r>
              <a:rPr lang="ru-RU" sz="2000" dirty="0">
                <a:latin typeface="Times New Roman" panose="02020603050405020304" pitchFamily="18" charset="0"/>
                <a:ea typeface="Calibri" panose="020F0502020204030204" pitchFamily="34" charset="0"/>
                <a:cs typeface="Times New Roman" panose="02020603050405020304" pitchFamily="18" charset="0"/>
              </a:rPr>
              <a:t> приезжает в Петербург из провинции, готовый покорить весь мир. Очень скоро все его идеалы оказываются растоптаны, а сам он повторяет судьбу своего практичного и бесстрастного дяди Петра </a:t>
            </a:r>
            <a:r>
              <a:rPr lang="ru-RU" sz="2000" dirty="0" err="1" smtClean="0">
                <a:latin typeface="Times New Roman" panose="02020603050405020304" pitchFamily="18" charset="0"/>
                <a:ea typeface="Calibri" panose="020F0502020204030204" pitchFamily="34" charset="0"/>
                <a:cs typeface="Times New Roman" panose="02020603050405020304" pitchFamily="18" charset="0"/>
              </a:rPr>
              <a:t>Адуева</a:t>
            </a:r>
            <a:r>
              <a:rPr lang="ru-RU"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000" dirty="0">
                <a:latin typeface="Times New Roman" panose="02020603050405020304" pitchFamily="18" charset="0"/>
                <a:ea typeface="Calibri" panose="020F0502020204030204" pitchFamily="34" charset="0"/>
                <a:cs typeface="Times New Roman" panose="02020603050405020304" pitchFamily="18" charset="0"/>
              </a:rPr>
              <a:t>и сам становится таким же черно-белым чиновником.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r>
              <a:rPr lang="ru-RU" sz="1350" i="1" dirty="0" smtClean="0">
                <a:latin typeface="Times New Roman" panose="02020603050405020304" pitchFamily="18" charset="0"/>
                <a:ea typeface="Calibri" panose="020F0502020204030204" pitchFamily="34" charset="0"/>
              </a:rPr>
              <a:t> </a:t>
            </a:r>
            <a:r>
              <a:rPr lang="ru-RU" sz="1350" dirty="0" smtClean="0">
                <a:latin typeface="Times New Roman" panose="02020603050405020304" pitchFamily="18" charset="0"/>
                <a:ea typeface="Calibri" panose="020F0502020204030204" pitchFamily="34" charset="0"/>
              </a:rPr>
              <a:t>.</a:t>
            </a:r>
            <a:endParaRPr lang="ru-RU" sz="1350" dirty="0"/>
          </a:p>
          <a:p>
            <a:endParaRPr lang="ru-RU" sz="1350" dirty="0"/>
          </a:p>
        </p:txBody>
      </p:sp>
    </p:spTree>
    <p:extLst>
      <p:ext uri="{BB962C8B-B14F-4D97-AF65-F5344CB8AC3E}">
        <p14:creationId xmlns:p14="http://schemas.microsoft.com/office/powerpoint/2010/main" val="2652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Рисунок 2" descr="Книги Обломов купить цена стоимость заказать интернет магазин."/>
          <p:cNvPicPr/>
          <p:nvPr/>
        </p:nvPicPr>
        <p:blipFill>
          <a:blip r:embed="rId3">
            <a:extLst>
              <a:ext uri="{28A0092B-C50C-407E-A947-70E740481C1C}">
                <a14:useLocalDpi xmlns:a14="http://schemas.microsoft.com/office/drawing/2010/main" val="0"/>
              </a:ext>
            </a:extLst>
          </a:blip>
          <a:srcRect/>
          <a:stretch>
            <a:fillRect/>
          </a:stretch>
        </p:blipFill>
        <p:spPr bwMode="auto">
          <a:xfrm>
            <a:off x="6418946" y="134229"/>
            <a:ext cx="2372248" cy="3671667"/>
          </a:xfrm>
          <a:prstGeom prst="rect">
            <a:avLst/>
          </a:prstGeom>
          <a:noFill/>
          <a:ln>
            <a:noFill/>
          </a:ln>
        </p:spPr>
      </p:pic>
      <p:sp>
        <p:nvSpPr>
          <p:cNvPr id="4" name="Прямоугольник 3"/>
          <p:cNvSpPr/>
          <p:nvPr/>
        </p:nvSpPr>
        <p:spPr>
          <a:xfrm>
            <a:off x="175776" y="2764572"/>
            <a:ext cx="8792447" cy="4093428"/>
          </a:xfrm>
          <a:prstGeom prst="rect">
            <a:avLst/>
          </a:prstGeom>
        </p:spPr>
        <p:txBody>
          <a:bodyPr wrap="square">
            <a:spAutoFit/>
          </a:bodyPr>
          <a:lstStyle/>
          <a:p>
            <a:pPr algn="just"/>
            <a:r>
              <a:rPr lang="ru-RU" sz="2000" b="1" dirty="0" smtClean="0">
                <a:latin typeface="Times New Roman" panose="02020603050405020304" pitchFamily="18" charset="0"/>
                <a:cs typeface="Times New Roman" panose="02020603050405020304" pitchFamily="18" charset="0"/>
              </a:rPr>
              <a:t>Гончаров И. А. Обломов</a:t>
            </a:r>
            <a:r>
              <a:rPr lang="ru-RU" sz="2000" b="1" dirty="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роман </a:t>
            </a:r>
            <a:r>
              <a:rPr lang="ru-RU" sz="2000" b="1" dirty="0" smtClean="0">
                <a:latin typeface="Times New Roman" panose="02020603050405020304" pitchFamily="18" charset="0"/>
                <a:cs typeface="Times New Roman" panose="02020603050405020304" pitchFamily="18" charset="0"/>
              </a:rPr>
              <a:t>. - в </a:t>
            </a:r>
            <a:r>
              <a:rPr lang="ru-RU" sz="2000" b="1" dirty="0">
                <a:latin typeface="Times New Roman" panose="02020603050405020304" pitchFamily="18" charset="0"/>
                <a:cs typeface="Times New Roman" panose="02020603050405020304" pitchFamily="18" charset="0"/>
              </a:rPr>
              <a:t>4 ч. / </a:t>
            </a:r>
            <a:endParaRPr lang="ru-RU" sz="2000" b="1" dirty="0" smtClean="0">
              <a:latin typeface="Times New Roman" panose="02020603050405020304" pitchFamily="18" charset="0"/>
              <a:cs typeface="Times New Roman" panose="02020603050405020304" pitchFamily="18" charset="0"/>
            </a:endParaRPr>
          </a:p>
          <a:p>
            <a:pPr algn="just"/>
            <a:r>
              <a:rPr lang="ru-RU" sz="2000" b="1" dirty="0" smtClean="0">
                <a:latin typeface="Times New Roman" panose="02020603050405020304" pitchFamily="18" charset="0"/>
                <a:cs typeface="Times New Roman" panose="02020603050405020304" pitchFamily="18" charset="0"/>
              </a:rPr>
              <a:t>И</a:t>
            </a:r>
            <a:r>
              <a:rPr lang="ru-RU" sz="2000" b="1" dirty="0">
                <a:latin typeface="Times New Roman" panose="02020603050405020304" pitchFamily="18" charset="0"/>
                <a:cs typeface="Times New Roman" panose="02020603050405020304" pitchFamily="18" charset="0"/>
              </a:rPr>
              <a:t>. А. Гончаров ; ст. и примеч. А. Г. </a:t>
            </a:r>
            <a:r>
              <a:rPr lang="ru-RU" sz="2000" b="1" dirty="0" err="1" smtClean="0">
                <a:latin typeface="Times New Roman" panose="02020603050405020304" pitchFamily="18" charset="0"/>
                <a:cs typeface="Times New Roman" panose="02020603050405020304" pitchFamily="18" charset="0"/>
              </a:rPr>
              <a:t>Гродецкой</a:t>
            </a:r>
            <a:r>
              <a:rPr lang="ru-RU" sz="2000" b="1" dirty="0" smtClean="0">
                <a:latin typeface="Times New Roman" panose="02020603050405020304" pitchFamily="18" charset="0"/>
                <a:cs typeface="Times New Roman" panose="02020603050405020304" pitchFamily="18" charset="0"/>
              </a:rPr>
              <a:t>.</a:t>
            </a:r>
          </a:p>
          <a:p>
            <a:pPr algn="just"/>
            <a:r>
              <a:rPr lang="ru-RU" sz="2000" b="1" dirty="0" smtClean="0">
                <a:latin typeface="Times New Roman" panose="02020603050405020304" pitchFamily="18" charset="0"/>
                <a:cs typeface="Times New Roman" panose="02020603050405020304" pitchFamily="18" charset="0"/>
              </a:rPr>
              <a:t>- Санкт-Петербург: </a:t>
            </a:r>
            <a:r>
              <a:rPr lang="ru-RU" sz="2000" b="1" dirty="0">
                <a:latin typeface="Times New Roman" panose="02020603050405020304" pitchFamily="18" charset="0"/>
                <a:cs typeface="Times New Roman" panose="02020603050405020304" pitchFamily="18" charset="0"/>
              </a:rPr>
              <a:t>Пушкинский Дом, 2012</a:t>
            </a:r>
            <a:r>
              <a:rPr lang="ru-RU" sz="2000" b="1" dirty="0" smtClean="0">
                <a:latin typeface="Times New Roman" panose="02020603050405020304" pitchFamily="18" charset="0"/>
                <a:cs typeface="Times New Roman" panose="02020603050405020304" pitchFamily="18" charset="0"/>
              </a:rPr>
              <a:t>.- 636 с. </a:t>
            </a:r>
          </a:p>
          <a:p>
            <a:pPr algn="just"/>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"Обломов" -</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роман замечательного русского писателя И.А. Гончарова. Жизнь, похожая на сон, и сон, похожий на смерть, - вот судьба главного героя, человека с "золотым сердцем", "чистой, как хрусталь, душой", стремящегося к идеалу абсолютно совершенного бытия. Илья Ильич Обломов  , молодой дворянин, ведёт праздную жизнь в </a:t>
            </a:r>
            <a:r>
              <a:rPr lang="ru-RU" sz="2000" dirty="0" smtClean="0">
                <a:latin typeface="Times New Roman" panose="02020603050405020304" pitchFamily="18" charset="0"/>
                <a:cs typeface="Times New Roman" panose="02020603050405020304" pitchFamily="18" charset="0"/>
              </a:rPr>
              <a:t>Петербурге, </a:t>
            </a:r>
            <a:r>
              <a:rPr lang="ru-RU" sz="2000" dirty="0">
                <a:latin typeface="Times New Roman" panose="02020603050405020304" pitchFamily="18" charset="0"/>
                <a:cs typeface="Times New Roman" panose="02020603050405020304" pitchFamily="18" charset="0"/>
              </a:rPr>
              <a:t>он олицетворяет собой умственную апатию, леность и пассивность, </a:t>
            </a:r>
            <a:r>
              <a:rPr lang="ru-RU" sz="2000" dirty="0" smtClean="0">
                <a:latin typeface="Times New Roman" panose="02020603050405020304" pitchFamily="18" charset="0"/>
                <a:cs typeface="Times New Roman" panose="02020603050405020304" pitchFamily="18" charset="0"/>
              </a:rPr>
              <a:t>«охватывающие </a:t>
            </a:r>
            <a:r>
              <a:rPr lang="ru-RU" sz="2000" dirty="0">
                <a:latin typeface="Times New Roman" panose="02020603050405020304" pitchFamily="18" charset="0"/>
                <a:cs typeface="Times New Roman" panose="02020603050405020304" pitchFamily="18" charset="0"/>
              </a:rPr>
              <a:t>и сковывающие собою все лучшие человеческие, разумные движения и </a:t>
            </a:r>
            <a:r>
              <a:rPr lang="ru-RU" sz="2000" dirty="0" smtClean="0">
                <a:latin typeface="Times New Roman" panose="02020603050405020304" pitchFamily="18" charset="0"/>
                <a:cs typeface="Times New Roman" panose="02020603050405020304" pitchFamily="18" charset="0"/>
              </a:rPr>
              <a:t>чувства».</a:t>
            </a:r>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 </a:t>
            </a:r>
          </a:p>
          <a:p>
            <a:r>
              <a:rPr lang="ru-RU" sz="2000" b="1" dirty="0" smtClean="0"/>
              <a:t> </a:t>
            </a:r>
            <a:endParaRPr lang="ru-RU"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3292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16" y="0"/>
            <a:ext cx="9144000" cy="6858000"/>
          </a:xfrm>
          <a:prstGeom prst="rect">
            <a:avLst/>
          </a:prstGeom>
        </p:spPr>
      </p:pic>
      <p:sp>
        <p:nvSpPr>
          <p:cNvPr id="3" name="Rectangle 2"/>
          <p:cNvSpPr>
            <a:spLocks noChangeArrowheads="1"/>
          </p:cNvSpPr>
          <p:nvPr/>
        </p:nvSpPr>
        <p:spPr bwMode="auto">
          <a:xfrm>
            <a:off x="3573" y="860824"/>
            <a:ext cx="7144" cy="42863"/>
          </a:xfrm>
          <a:prstGeom prst="rect">
            <a:avLst/>
          </a:prstGeom>
          <a:solidFill>
            <a:srgbClr val="3170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4" name="Rectangle 3"/>
          <p:cNvSpPr>
            <a:spLocks noChangeArrowheads="1"/>
          </p:cNvSpPr>
          <p:nvPr/>
        </p:nvSpPr>
        <p:spPr bwMode="auto">
          <a:xfrm>
            <a:off x="117873" y="975124"/>
            <a:ext cx="7144" cy="42863"/>
          </a:xfrm>
          <a:prstGeom prst="rect">
            <a:avLst/>
          </a:prstGeom>
          <a:solidFill>
            <a:srgbClr val="3170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5" name="Rectangle 4"/>
          <p:cNvSpPr>
            <a:spLocks noChangeArrowheads="1"/>
          </p:cNvSpPr>
          <p:nvPr/>
        </p:nvSpPr>
        <p:spPr bwMode="auto">
          <a:xfrm>
            <a:off x="232173" y="1089424"/>
            <a:ext cx="7144" cy="42863"/>
          </a:xfrm>
          <a:prstGeom prst="rect">
            <a:avLst/>
          </a:prstGeom>
          <a:solidFill>
            <a:srgbClr val="3170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6" name="Rectangle 5"/>
          <p:cNvSpPr>
            <a:spLocks noChangeArrowheads="1"/>
          </p:cNvSpPr>
          <p:nvPr/>
        </p:nvSpPr>
        <p:spPr bwMode="auto">
          <a:xfrm>
            <a:off x="346473" y="1203724"/>
            <a:ext cx="7144" cy="42863"/>
          </a:xfrm>
          <a:prstGeom prst="rect">
            <a:avLst/>
          </a:prstGeom>
          <a:solidFill>
            <a:srgbClr val="3170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pic>
        <p:nvPicPr>
          <p:cNvPr id="7" name="Рисунок 6"/>
          <p:cNvPicPr>
            <a:picLocks noChangeAspect="1"/>
          </p:cNvPicPr>
          <p:nvPr/>
        </p:nvPicPr>
        <p:blipFill>
          <a:blip r:embed="rId3"/>
          <a:stretch>
            <a:fillRect/>
          </a:stretch>
        </p:blipFill>
        <p:spPr>
          <a:xfrm>
            <a:off x="4564857" y="3404000"/>
            <a:ext cx="14286" cy="50000"/>
          </a:xfrm>
          <a:prstGeom prst="rect">
            <a:avLst/>
          </a:prstGeom>
        </p:spPr>
      </p:pic>
      <p:sp>
        <p:nvSpPr>
          <p:cNvPr id="8" name="Rectangle 6"/>
          <p:cNvSpPr>
            <a:spLocks noChangeArrowheads="1"/>
          </p:cNvSpPr>
          <p:nvPr/>
        </p:nvSpPr>
        <p:spPr bwMode="auto">
          <a:xfrm>
            <a:off x="460773" y="1318024"/>
            <a:ext cx="7144" cy="42863"/>
          </a:xfrm>
          <a:prstGeom prst="rect">
            <a:avLst/>
          </a:prstGeom>
          <a:solidFill>
            <a:srgbClr val="3170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9" name="Rectangle 7"/>
          <p:cNvSpPr>
            <a:spLocks noChangeArrowheads="1"/>
          </p:cNvSpPr>
          <p:nvPr/>
        </p:nvSpPr>
        <p:spPr bwMode="auto">
          <a:xfrm>
            <a:off x="575073" y="1432324"/>
            <a:ext cx="7144" cy="42863"/>
          </a:xfrm>
          <a:prstGeom prst="rect">
            <a:avLst/>
          </a:prstGeom>
          <a:solidFill>
            <a:srgbClr val="3170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0" name="Rectangle 8"/>
          <p:cNvSpPr>
            <a:spLocks noChangeArrowheads="1"/>
          </p:cNvSpPr>
          <p:nvPr/>
        </p:nvSpPr>
        <p:spPr bwMode="auto">
          <a:xfrm>
            <a:off x="689373" y="1546624"/>
            <a:ext cx="7144" cy="42863"/>
          </a:xfrm>
          <a:prstGeom prst="rect">
            <a:avLst/>
          </a:prstGeom>
          <a:solidFill>
            <a:srgbClr val="3170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pic>
        <p:nvPicPr>
          <p:cNvPr id="11" name="Рисунок 10" descr="https://sun9-44.userapi.com/impg/YpT11GxV6vAVVE13dGQvLzpPSYQKV4G2NKmdZA/D35TzZil6RU.jpg?size=400x586&amp;quality=96&amp;sign=1c734ed8fe9381529ed51dcfd6c783f2&amp;type=album"/>
          <p:cNvPicPr/>
          <p:nvPr/>
        </p:nvPicPr>
        <p:blipFill>
          <a:blip r:embed="rId4">
            <a:extLst>
              <a:ext uri="{28A0092B-C50C-407E-A947-70E740481C1C}">
                <a14:useLocalDpi xmlns:a14="http://schemas.microsoft.com/office/drawing/2010/main" val="0"/>
              </a:ext>
            </a:extLst>
          </a:blip>
          <a:srcRect/>
          <a:stretch>
            <a:fillRect/>
          </a:stretch>
        </p:blipFill>
        <p:spPr bwMode="auto">
          <a:xfrm>
            <a:off x="6314273" y="111524"/>
            <a:ext cx="2627690" cy="3292476"/>
          </a:xfrm>
          <a:prstGeom prst="rect">
            <a:avLst/>
          </a:prstGeom>
          <a:noFill/>
          <a:ln>
            <a:noFill/>
          </a:ln>
        </p:spPr>
      </p:pic>
      <p:sp>
        <p:nvSpPr>
          <p:cNvPr id="12" name="Прямоугольник 11"/>
          <p:cNvSpPr/>
          <p:nvPr/>
        </p:nvSpPr>
        <p:spPr>
          <a:xfrm>
            <a:off x="1888586" y="-1601283"/>
            <a:ext cx="7162800" cy="586507"/>
          </a:xfrm>
          <a:prstGeom prst="rect">
            <a:avLst/>
          </a:prstGeom>
        </p:spPr>
        <p:txBody>
          <a:bodyPr wrap="square">
            <a:spAutoFit/>
          </a:bodyPr>
          <a:lstStyle/>
          <a:p>
            <a:pPr indent="205740" algn="just">
              <a:lnSpc>
                <a:spcPct val="107000"/>
              </a:lnSpc>
              <a:spcAft>
                <a:spcPts val="450"/>
              </a:spcAft>
            </a:pPr>
            <a:r>
              <a:rPr lang="ru-RU" sz="135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050" dirty="0">
              <a:latin typeface="Calibri" panose="020F0502020204030204" pitchFamily="34" charset="0"/>
              <a:ea typeface="Calibri" panose="020F0502020204030204" pitchFamily="34" charset="0"/>
              <a:cs typeface="Times New Roman" panose="02020603050405020304" pitchFamily="18" charset="0"/>
            </a:endParaRPr>
          </a:p>
          <a:p>
            <a:r>
              <a:rPr lang="ru-RU" sz="1350" dirty="0">
                <a:solidFill>
                  <a:srgbClr val="000000"/>
                </a:solidFill>
                <a:latin typeface="Times New Roman" panose="02020603050405020304" pitchFamily="18" charset="0"/>
                <a:ea typeface="Times New Roman" panose="02020603050405020304" pitchFamily="18" charset="0"/>
              </a:rPr>
              <a:t>­</a:t>
            </a:r>
            <a:r>
              <a:rPr lang="ru-RU" sz="1350" b="1" dirty="0"/>
              <a:t> </a:t>
            </a:r>
            <a:endParaRPr lang="ru-RU" sz="1350" dirty="0"/>
          </a:p>
        </p:txBody>
      </p:sp>
      <p:sp>
        <p:nvSpPr>
          <p:cNvPr id="13" name="Прямоугольник 12"/>
          <p:cNvSpPr/>
          <p:nvPr/>
        </p:nvSpPr>
        <p:spPr>
          <a:xfrm>
            <a:off x="346473" y="2549802"/>
            <a:ext cx="8691931" cy="4108304"/>
          </a:xfrm>
          <a:prstGeom prst="rect">
            <a:avLst/>
          </a:prstGeom>
        </p:spPr>
        <p:txBody>
          <a:bodyPr wrap="square">
            <a:spAutoFit/>
          </a:bodyPr>
          <a:lstStyle/>
          <a:p>
            <a:pPr algn="just">
              <a:lnSpc>
                <a:spcPct val="107000"/>
              </a:lnSpc>
            </a:pPr>
            <a:r>
              <a:rPr lang="ru-RU" sz="2000" b="1" dirty="0" smtClean="0">
                <a:latin typeface="Times New Roman" panose="02020603050405020304" pitchFamily="18" charset="0"/>
                <a:ea typeface="Times New Roman" panose="02020603050405020304" pitchFamily="18" charset="0"/>
                <a:cs typeface="Times New Roman" panose="02020603050405020304" pitchFamily="18" charset="0"/>
              </a:rPr>
              <a:t>Гон­ча­ро­в И.А. Об­рыв</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 </a:t>
            </a:r>
            <a:r>
              <a:rPr lang="ru-RU" sz="2000" b="1" dirty="0" smtClean="0">
                <a:latin typeface="Times New Roman" panose="02020603050405020304" pitchFamily="18" charset="0"/>
                <a:ea typeface="Times New Roman" panose="02020603050405020304" pitchFamily="18" charset="0"/>
                <a:cs typeface="Times New Roman" panose="02020603050405020304" pitchFamily="18" charset="0"/>
              </a:rPr>
              <a:t>И. А. Гончаров. –</a:t>
            </a:r>
          </a:p>
          <a:p>
            <a:pPr algn="just">
              <a:lnSpc>
                <a:spcPct val="107000"/>
              </a:lnSpc>
            </a:pPr>
            <a:r>
              <a:rPr lang="ru-RU" sz="2000" b="1" dirty="0" smtClean="0">
                <a:latin typeface="Times New Roman" panose="02020603050405020304" pitchFamily="18" charset="0"/>
                <a:ea typeface="Times New Roman" panose="02020603050405020304" pitchFamily="18" charset="0"/>
                <a:cs typeface="Times New Roman" panose="02020603050405020304" pitchFamily="18" charset="0"/>
              </a:rPr>
              <a:t>Моск­ва: АСТ,</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ea typeface="Times New Roman" panose="02020603050405020304" pitchFamily="18" charset="0"/>
                <a:cs typeface="Times New Roman" panose="02020603050405020304" pitchFamily="18" charset="0"/>
              </a:rPr>
              <a:t>2018. – 832 с. – (Русская классика).</a:t>
            </a:r>
          </a:p>
          <a:p>
            <a:pPr indent="205740" algn="just">
              <a:lnSpc>
                <a:spcPct val="107000"/>
              </a:lnSpc>
              <a:spcAft>
                <a:spcPts val="450"/>
              </a:spcAft>
            </a:pPr>
            <a:endParaRPr lang="ru-RU" sz="2000" b="1" dirty="0">
              <a:latin typeface="Times New Roman" panose="02020603050405020304" pitchFamily="18" charset="0"/>
              <a:cs typeface="Times New Roman" panose="02020603050405020304" pitchFamily="18" charset="0"/>
            </a:endParaRPr>
          </a:p>
          <a:p>
            <a:pPr algn="just">
              <a:lnSpc>
                <a:spcPct val="107000"/>
              </a:lnSpc>
              <a:spcAft>
                <a:spcPts val="450"/>
              </a:spcAft>
            </a:pPr>
            <a:r>
              <a:rPr lang="ru-RU" sz="2000" dirty="0" smtClean="0">
                <a:latin typeface="Times New Roman" panose="02020603050405020304" pitchFamily="18" charset="0"/>
                <a:cs typeface="Times New Roman" panose="02020603050405020304" pitchFamily="18" charset="0"/>
              </a:rPr>
              <a:t>Роман </a:t>
            </a:r>
            <a:r>
              <a:rPr lang="ru-RU" sz="2000" dirty="0">
                <a:latin typeface="Times New Roman" panose="02020603050405020304" pitchFamily="18" charset="0"/>
                <a:cs typeface="Times New Roman" panose="02020603050405020304" pitchFamily="18" charset="0"/>
              </a:rPr>
              <a:t>"Обрыв", впервые опубликованный в 1869 году, вызвал страшный скандал в российской писательской среде: Тургенев открыто обвинил автора в заимствовании своих мотивов и даже целых сюжетных линий, — Гончаров же атаковал в ответ, обвинив уже самого Тургенева в плагиате "Обрыва", с которым тот был знаком в рукописях. Однако сейчас, когда эти страсти давно улеглись, а самостоятельность обоих произведений неоднократно доказана литературоведами, ничто не мешает читателям наслаждаться бурными и чуть ироническими страстями, кипящими на страницах бессмертного романа.</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0835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Рисунок 2" descr="https://booksadfon.mmi.ru/data/70/17655/soOA2RYMvf5KfIMi2Xt1eEkSVPCBbO.jpg"/>
          <p:cNvPicPr/>
          <p:nvPr/>
        </p:nvPicPr>
        <p:blipFill>
          <a:blip r:embed="rId3">
            <a:extLst>
              <a:ext uri="{28A0092B-C50C-407E-A947-70E740481C1C}">
                <a14:useLocalDpi xmlns:a14="http://schemas.microsoft.com/office/drawing/2010/main" val="0"/>
              </a:ext>
            </a:extLst>
          </a:blip>
          <a:srcRect/>
          <a:stretch>
            <a:fillRect/>
          </a:stretch>
        </p:blipFill>
        <p:spPr bwMode="auto">
          <a:xfrm>
            <a:off x="6336166" y="147371"/>
            <a:ext cx="2506222" cy="3870909"/>
          </a:xfrm>
          <a:prstGeom prst="rect">
            <a:avLst/>
          </a:prstGeom>
          <a:noFill/>
          <a:ln>
            <a:noFill/>
          </a:ln>
        </p:spPr>
      </p:pic>
      <p:sp>
        <p:nvSpPr>
          <p:cNvPr id="4" name="Прямоугольник 3"/>
          <p:cNvSpPr/>
          <p:nvPr/>
        </p:nvSpPr>
        <p:spPr>
          <a:xfrm>
            <a:off x="307988" y="2764572"/>
            <a:ext cx="8251812" cy="4093428"/>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Гончаров И. А. </a:t>
            </a:r>
            <a:r>
              <a:rPr lang="ru-RU" sz="2000" b="1" dirty="0" err="1" smtClean="0">
                <a:latin typeface="Times New Roman" panose="02020603050405020304" pitchFamily="18" charset="0"/>
                <a:cs typeface="Times New Roman" panose="02020603050405020304" pitchFamily="18" charset="0"/>
              </a:rPr>
              <a:t>Мильон</a:t>
            </a:r>
            <a:r>
              <a:rPr lang="ru-RU" sz="2000" b="1" dirty="0" smtClean="0">
                <a:latin typeface="Times New Roman" panose="02020603050405020304" pitchFamily="18" charset="0"/>
                <a:cs typeface="Times New Roman" panose="02020603050405020304" pitchFamily="18" charset="0"/>
              </a:rPr>
              <a:t> терзаний : Критический</a:t>
            </a:r>
          </a:p>
          <a:p>
            <a:r>
              <a:rPr lang="ru-RU" sz="2000" b="1" dirty="0" smtClean="0">
                <a:latin typeface="Times New Roman" panose="02020603050405020304" pitchFamily="18" charset="0"/>
                <a:cs typeface="Times New Roman" panose="02020603050405020304" pitchFamily="18" charset="0"/>
              </a:rPr>
              <a:t>этюд  </a:t>
            </a:r>
            <a:r>
              <a:rPr lang="ru-RU" sz="2000" b="1" dirty="0">
                <a:latin typeface="Times New Roman" panose="02020603050405020304" pitchFamily="18" charset="0"/>
                <a:cs typeface="Times New Roman" panose="02020603050405020304" pitchFamily="18" charset="0"/>
              </a:rPr>
              <a:t>[</a:t>
            </a:r>
            <a:r>
              <a:rPr lang="ru-RU" sz="2000" b="1" dirty="0" err="1">
                <a:latin typeface="Times New Roman" panose="02020603050405020304" pitchFamily="18" charset="0"/>
                <a:cs typeface="Times New Roman" panose="02020603050405020304" pitchFamily="18" charset="0"/>
              </a:rPr>
              <a:t>Послесл</a:t>
            </a:r>
            <a:r>
              <a:rPr lang="ru-RU" sz="2000" b="1" dirty="0">
                <a:latin typeface="Times New Roman" panose="02020603050405020304" pitchFamily="18" charset="0"/>
                <a:cs typeface="Times New Roman" panose="02020603050405020304" pitchFamily="18" charset="0"/>
              </a:rPr>
              <a:t>. и примеч. Л. Я. Покровской</a:t>
            </a:r>
            <a:r>
              <a:rPr lang="ru-RU" sz="2000" b="1" dirty="0" smtClean="0">
                <a:latin typeface="Times New Roman" panose="02020603050405020304" pitchFamily="18" charset="0"/>
                <a:cs typeface="Times New Roman" panose="02020603050405020304" pitchFamily="18" charset="0"/>
              </a:rPr>
              <a:t>] / </a:t>
            </a:r>
          </a:p>
          <a:p>
            <a:r>
              <a:rPr lang="ru-RU" sz="2000" b="1" dirty="0" smtClean="0">
                <a:latin typeface="Times New Roman" panose="02020603050405020304" pitchFamily="18" charset="0"/>
                <a:cs typeface="Times New Roman" panose="02020603050405020304" pitchFamily="18" charset="0"/>
              </a:rPr>
              <a:t>А.И. Гончаров. </a:t>
            </a:r>
            <a:r>
              <a:rPr lang="ru-RU" sz="2000" b="1" dirty="0">
                <a:latin typeface="Times New Roman" panose="02020603050405020304" pitchFamily="18" charset="0"/>
                <a:cs typeface="Times New Roman" panose="02020603050405020304" pitchFamily="18" charset="0"/>
              </a:rPr>
              <a:t>- Москва : </a:t>
            </a:r>
            <a:r>
              <a:rPr lang="ru-RU" sz="2000" b="1" dirty="0" err="1">
                <a:latin typeface="Times New Roman" panose="02020603050405020304" pitchFamily="18" charset="0"/>
                <a:cs typeface="Times New Roman" panose="02020603050405020304" pitchFamily="18" charset="0"/>
              </a:rPr>
              <a:t>Гослитиздат</a:t>
            </a:r>
            <a:r>
              <a:rPr lang="ru-RU" sz="2000" b="1" dirty="0">
                <a:latin typeface="Times New Roman" panose="02020603050405020304" pitchFamily="18" charset="0"/>
                <a:cs typeface="Times New Roman" panose="02020603050405020304" pitchFamily="18" charset="0"/>
              </a:rPr>
              <a:t>, 1956. - 48 </a:t>
            </a:r>
            <a:r>
              <a:rPr lang="ru-RU" sz="2000" b="1" dirty="0" smtClean="0">
                <a:latin typeface="Times New Roman" panose="02020603050405020304" pitchFamily="18" charset="0"/>
                <a:cs typeface="Times New Roman" panose="02020603050405020304" pitchFamily="18" charset="0"/>
              </a:rPr>
              <a:t>с.</a:t>
            </a:r>
          </a:p>
          <a:p>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Известный критический этюд И. А. Гончарова, посвященный комедии А. С. Грибоедова «Горе от ума». За 45 лет творчества Гончаров опубликовал три романа, книгу путевых очерков «Фрегат „Паллада“», несколько нравоописательных рассказов, критических статей и мемуары. Но писатель вносил значительный вклад в духовную жизнь России. Каждый его роман привлекал внимание читателей, возбуждал горячие обсуждения и споры, указывал на важнейшие проблемы и явления современности. </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a:t>
            </a:r>
            <a:br>
              <a:rPr lang="ru-RU" sz="2000" dirty="0" smtClean="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2297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Объект 3"/>
          <p:cNvSpPr>
            <a:spLocks noGrp="1"/>
          </p:cNvSpPr>
          <p:nvPr>
            <p:ph idx="1"/>
          </p:nvPr>
        </p:nvSpPr>
        <p:spPr>
          <a:xfrm>
            <a:off x="755650" y="2105025"/>
            <a:ext cx="7886700" cy="4351338"/>
          </a:xfrm>
        </p:spPr>
        <p:txBody>
          <a:bodyPr>
            <a:normAutofit lnSpcReduction="10000"/>
          </a:bodyPr>
          <a:lstStyle/>
          <a:p>
            <a:pPr marL="0" indent="0" algn="ctr">
              <a:buNone/>
            </a:pPr>
            <a:r>
              <a:rPr lang="ru-RU" dirty="0" smtClean="0"/>
              <a:t>Автор: </a:t>
            </a:r>
            <a:r>
              <a:rPr lang="ru-RU" dirty="0" err="1" smtClean="0"/>
              <a:t>Хамзина</a:t>
            </a:r>
            <a:r>
              <a:rPr lang="ru-RU" dirty="0" smtClean="0"/>
              <a:t> </a:t>
            </a:r>
            <a:r>
              <a:rPr lang="ru-RU" dirty="0" err="1" smtClean="0"/>
              <a:t>Гульшат</a:t>
            </a:r>
            <a:r>
              <a:rPr lang="ru-RU" dirty="0" smtClean="0"/>
              <a:t> </a:t>
            </a:r>
            <a:r>
              <a:rPr lang="ru-RU" dirty="0" err="1" smtClean="0"/>
              <a:t>Фаттаховна</a:t>
            </a:r>
            <a:r>
              <a:rPr lang="ru-RU" dirty="0" smtClean="0"/>
              <a:t>- библиотекарь Октябрьского филиала. </a:t>
            </a:r>
          </a:p>
          <a:p>
            <a:pPr marL="0" indent="0" algn="ctr">
              <a:buNone/>
            </a:pPr>
            <a:endParaRPr lang="ru-RU" sz="8000" dirty="0"/>
          </a:p>
          <a:p>
            <a:pPr marL="0" indent="0" algn="ctr">
              <a:buNone/>
            </a:pPr>
            <a:r>
              <a:rPr lang="ru-RU" sz="8000" dirty="0" smtClean="0">
                <a:solidFill>
                  <a:srgbClr val="C00000"/>
                </a:solidFill>
              </a:rPr>
              <a:t>Спасибо за </a:t>
            </a:r>
            <a:r>
              <a:rPr lang="ru-RU" sz="8000" dirty="0" smtClean="0">
                <a:solidFill>
                  <a:srgbClr val="C00000"/>
                </a:solidFill>
              </a:rPr>
              <a:t>внимание!</a:t>
            </a:r>
            <a:endParaRPr lang="ru-RU" sz="8000" dirty="0">
              <a:solidFill>
                <a:srgbClr val="C00000"/>
              </a:solidFill>
            </a:endParaRPr>
          </a:p>
        </p:txBody>
      </p:sp>
    </p:spTree>
    <p:extLst>
      <p:ext uri="{BB962C8B-B14F-4D97-AF65-F5344CB8AC3E}">
        <p14:creationId xmlns:p14="http://schemas.microsoft.com/office/powerpoint/2010/main" val="19517033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686</TotalTime>
  <Words>722</Words>
  <Application>Microsoft Office PowerPoint</Application>
  <PresentationFormat>Экран (4:3)</PresentationFormat>
  <Paragraphs>36</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Calibri Light</vt:lpstr>
      <vt:lpstr>Times New Roman</vt:lpstr>
      <vt:lpstr>Тема Office</vt:lpstr>
      <vt:lpstr>Виртуальная выставка на тему «Шедевр на все времена»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Виртуальная выставка на тему «Шедевр на все времена»</dc:title>
  <dc:creator>USER</dc:creator>
  <cp:lastModifiedBy>Документы</cp:lastModifiedBy>
  <cp:revision>38</cp:revision>
  <dcterms:created xsi:type="dcterms:W3CDTF">2022-05-30T15:38:57Z</dcterms:created>
  <dcterms:modified xsi:type="dcterms:W3CDTF">2022-06-20T06:43:46Z</dcterms:modified>
</cp:coreProperties>
</file>