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F542-EE89-4E14-8162-617DAA194944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166E-5675-4626-A896-21A8DDF3D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32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F542-EE89-4E14-8162-617DAA194944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166E-5675-4626-A896-21A8DDF3D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20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F542-EE89-4E14-8162-617DAA194944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166E-5675-4626-A896-21A8DDF3D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26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F542-EE89-4E14-8162-617DAA194944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166E-5675-4626-A896-21A8DDF3D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41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F542-EE89-4E14-8162-617DAA194944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166E-5675-4626-A896-21A8DDF3D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69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F542-EE89-4E14-8162-617DAA194944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166E-5675-4626-A896-21A8DDF3D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23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F542-EE89-4E14-8162-617DAA194944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166E-5675-4626-A896-21A8DDF3D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31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F542-EE89-4E14-8162-617DAA194944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166E-5675-4626-A896-21A8DDF3D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1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F542-EE89-4E14-8162-617DAA194944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166E-5675-4626-A896-21A8DDF3D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11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F542-EE89-4E14-8162-617DAA194944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166E-5675-4626-A896-21A8DDF3D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051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F542-EE89-4E14-8162-617DAA194944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166E-5675-4626-A896-21A8DDF3D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41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7F542-EE89-4E14-8162-617DAA194944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E166E-5675-4626-A896-21A8DDF3D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37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112249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1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40968"/>
            <a:ext cx="762000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404664"/>
            <a:ext cx="68907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Отечества умножить славу</a:t>
            </a:r>
          </a:p>
          <a:p>
            <a:r>
              <a:rPr lang="ru-RU" sz="2400" b="1" dirty="0" smtClean="0"/>
              <a:t>            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Виртуальная книжная выставка </a:t>
            </a:r>
          </a:p>
          <a:p>
            <a:r>
              <a:rPr lang="ru-RU" sz="2400" b="1" dirty="0" smtClean="0"/>
              <a:t>о жизни и творчестве Михаила Ломоносова</a:t>
            </a:r>
          </a:p>
          <a:p>
            <a:endParaRPr lang="ru-RU" sz="2400" b="1" dirty="0" smtClean="0"/>
          </a:p>
          <a:p>
            <a:r>
              <a:rPr lang="ru-RU" sz="1600" b="1" dirty="0" smtClean="0"/>
              <a:t>    Книги из фонда абонемента Центральной библиотеки МАУ ММБС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272703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112249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51350"/>
            <a:ext cx="184538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476672"/>
            <a:ext cx="60486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Ломоносов М.В. Стихотворения.─ М. : Сов.писатель,1954.−</a:t>
            </a:r>
          </a:p>
          <a:p>
            <a:r>
              <a:rPr lang="ru-RU" dirty="0" smtClean="0"/>
              <a:t>348 с.</a:t>
            </a:r>
          </a:p>
          <a:p>
            <a:r>
              <a:rPr lang="ru-RU" dirty="0" smtClean="0"/>
              <a:t>--------------------------------------------------------------------------------</a:t>
            </a:r>
          </a:p>
          <a:p>
            <a:r>
              <a:rPr lang="ru-RU" sz="1400" dirty="0"/>
              <a:t>Поэтическое наследие М</a:t>
            </a:r>
            <a:r>
              <a:rPr lang="ru-RU" sz="1400" dirty="0" smtClean="0"/>
              <a:t>. В. Ломоносова </a:t>
            </a:r>
            <a:r>
              <a:rPr lang="ru-RU" sz="1400" dirty="0"/>
              <a:t>отличается необычайным разнообразием жанров: хвалебные оды и надписи, идиллии и послания, трагедии и поэмы, притчи, полемические и сатирические стихи, эпиграммы, переложения псалмов. </a:t>
            </a:r>
            <a:endParaRPr lang="ru-RU" sz="1400" dirty="0" smtClean="0"/>
          </a:p>
          <a:p>
            <a:r>
              <a:rPr lang="ru-RU" sz="1400" dirty="0" smtClean="0"/>
              <a:t>В </a:t>
            </a:r>
            <a:r>
              <a:rPr lang="ru-RU" sz="1400" dirty="0"/>
              <a:t>настоящее издание вошли наиболее значительные произведения разных жанров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70336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112249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346" y="17253"/>
            <a:ext cx="92443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Pictures\ломоносов\286261708.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44" y="715078"/>
            <a:ext cx="2112124" cy="307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620688"/>
            <a:ext cx="568863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Ломоносов М. В. Стихотворения/ Сост., предисл. и примеч. Е. Н. Лебедева .− М.: Сов. Россия,1985.− 80 с.</a:t>
            </a:r>
          </a:p>
          <a:p>
            <a:r>
              <a:rPr lang="ru-RU" dirty="0" smtClean="0"/>
              <a:t>-----------------------------------------------------------------------------</a:t>
            </a:r>
          </a:p>
          <a:p>
            <a:r>
              <a:rPr lang="ru-RU" sz="1400" dirty="0"/>
              <a:t>В книгу включены основные произведения зачинателя русской поэзии. Приложением даны отрывки из теоретических работ Ломоносова, в которых сформулированы фундаментальные положения его стихотворной реформы и учения о "трех штилях", а также высказывания наших выдающихся писателей о роли Ломоносова в развитии русской культуры. </a:t>
            </a:r>
            <a:endParaRPr lang="ru-RU" sz="1400" dirty="0" smtClean="0"/>
          </a:p>
          <a:p>
            <a:r>
              <a:rPr lang="ru-RU" sz="1400" dirty="0" smtClean="0"/>
              <a:t>Для </a:t>
            </a:r>
            <a:r>
              <a:rPr lang="ru-RU" sz="1400" dirty="0"/>
              <a:t>среднего и старшего школьного возраста.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516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112249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2964297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Спасибо </a:t>
            </a:r>
            <a:r>
              <a:rPr lang="ru-RU" sz="3200" smtClean="0"/>
              <a:t>за </a:t>
            </a:r>
            <a:r>
              <a:rPr lang="ru-RU" sz="3200" smtClean="0"/>
              <a:t>внимание!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2986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Pictures\ломоносов\l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64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Pictures\112249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24544" y="2177341"/>
            <a:ext cx="42040502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750"/>
              </a:spcAft>
            </a:pPr>
            <a:r>
              <a:rPr lang="ru-RU" dirty="0" smtClean="0"/>
              <a:t> 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ts val="15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1052736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88640"/>
            <a:ext cx="8064896" cy="688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</a:t>
            </a:r>
            <a:r>
              <a:rPr lang="ru-RU" b="1" dirty="0" smtClean="0"/>
              <a:t>Краткая </a:t>
            </a:r>
            <a:r>
              <a:rPr lang="ru-RU" b="1" dirty="0"/>
              <a:t>биография</a:t>
            </a:r>
          </a:p>
          <a:p>
            <a:r>
              <a:rPr lang="ru-RU" dirty="0"/>
              <a:t>Михаил Васильевич Ломоносов (1711 - 1765) - русский ученый, химик, физик, художник, поэт. Родился в Денисовке, Архангельская губерния.</a:t>
            </a:r>
          </a:p>
          <a:p>
            <a:r>
              <a:rPr lang="ru-RU" dirty="0"/>
              <a:t>Грамоте, чтению Ломоносов обучился еще в детстве. Затем, движимый стремлением к знаниям, он пешком приходит в Москву, где поступает в Славяно-греко-латинскую академию. Там жизнь Ломоносова очень трудна, бедна. Однако благодаря упорству ему удается за 5 лет пройти весь 12-летний курс обучения. В числе лучших студентов отправляется учиться в Германию.</a:t>
            </a:r>
          </a:p>
          <a:p>
            <a:r>
              <a:rPr lang="ru-RU" dirty="0"/>
              <a:t>Для Ломоносова биография тех времен была очень насыщенной. Он изучает множество наук, ставит опыты, выступает с лекциями. </a:t>
            </a:r>
          </a:p>
          <a:p>
            <a:r>
              <a:rPr lang="ru-RU" dirty="0"/>
              <a:t>В 1741 году возвращается на родину, с того времени в своей биографии М. Ломоносов назначен адъюнктом физики в Петербургской академии наук. Через 3 года стал профессором химии. </a:t>
            </a:r>
          </a:p>
          <a:p>
            <a:r>
              <a:rPr lang="ru-RU" dirty="0"/>
              <a:t>Вклад Ломоносова в такие науки, как физика, химия, география, астрономия, минералогия, почвоведение, геология, картография, </a:t>
            </a:r>
            <a:r>
              <a:rPr lang="ru-RU" dirty="0" err="1"/>
              <a:t>геодозия</a:t>
            </a:r>
            <a:r>
              <a:rPr lang="ru-RU" dirty="0"/>
              <a:t>, метеорология очень велики.</a:t>
            </a:r>
          </a:p>
          <a:p>
            <a:r>
              <a:rPr lang="ru-RU" dirty="0"/>
              <a:t>Литературное творчество Ломоносова содержит произведения на разных языках. Это «История Российская», трагедии «Тамара и Селим», «</a:t>
            </a:r>
            <a:r>
              <a:rPr lang="ru-RU" dirty="0" err="1"/>
              <a:t>Демофонт</a:t>
            </a:r>
            <a:r>
              <a:rPr lang="ru-RU" dirty="0"/>
              <a:t>», многие стихи Ломоносова.</a:t>
            </a:r>
          </a:p>
          <a:p>
            <a:r>
              <a:rPr lang="ru-RU" dirty="0"/>
              <a:t> Он в 1754 году разработал проект Московского университета, названный позже в его честь университетом Ломоносова.</a:t>
            </a:r>
          </a:p>
          <a:p>
            <a:r>
              <a:rPr lang="ru-RU" dirty="0"/>
              <a:t> Кроме того, Ломоносовым был открыт закон сохранения материи, написаны работы по теории цвета, построено множество оптических приборов.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0896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112249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74694"/>
            <a:ext cx="7344816" cy="57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65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ломоносов\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54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112249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Pictures\ломоносов\10103598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456384" cy="343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692696"/>
            <a:ext cx="50405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Ломоносов М.В.</a:t>
            </a:r>
            <a:r>
              <a:rPr lang="ru-RU" dirty="0" smtClean="0"/>
              <a:t> Полное </a:t>
            </a:r>
            <a:r>
              <a:rPr lang="ru-RU" dirty="0"/>
              <a:t>собрание </a:t>
            </a:r>
            <a:r>
              <a:rPr lang="ru-RU" dirty="0" smtClean="0"/>
              <a:t>сочинений в 11 т. </a:t>
            </a:r>
            <a:r>
              <a:rPr lang="ru-RU" dirty="0"/>
              <a:t>/ М. В. Ломоносов ; Акад. наук СССР. - Москва ; Ленинград : Изд-во Акад. наук СССР, </a:t>
            </a:r>
            <a:r>
              <a:rPr lang="ru-RU" dirty="0" smtClean="0"/>
              <a:t>1950-1959.</a:t>
            </a:r>
          </a:p>
          <a:p>
            <a:r>
              <a:rPr lang="ru-RU" dirty="0" smtClean="0"/>
              <a:t>-----------------------------------------------------------------</a:t>
            </a:r>
          </a:p>
          <a:p>
            <a:r>
              <a:rPr lang="ru-RU" sz="1400" dirty="0"/>
              <a:t>Настоящее издание сочинений </a:t>
            </a:r>
            <a:r>
              <a:rPr lang="ru-RU" sz="1400" dirty="0" smtClean="0"/>
              <a:t>подготовлено </a:t>
            </a:r>
            <a:r>
              <a:rPr lang="ru-RU" sz="1400" dirty="0"/>
              <a:t>на основе большой работы ученых по разысканию, описанию и изучению разнообразного и богатейшего научного наследия Ломоносова. В издание включается несколько сот документов, не вошедших в последнее академическое издание и ранее </a:t>
            </a:r>
            <a:r>
              <a:rPr lang="ru-RU" sz="1400" smtClean="0"/>
              <a:t>не опубликованных</a:t>
            </a:r>
            <a:r>
              <a:rPr lang="ru-RU" sz="1400" dirty="0"/>
              <a:t>. </a:t>
            </a:r>
            <a:endParaRPr lang="ru-RU" sz="1400" dirty="0" smtClean="0"/>
          </a:p>
          <a:p>
            <a:r>
              <a:rPr lang="ru-RU" sz="1400" dirty="0"/>
              <a:t>Том первый. Труды по физике и химии 1738-1746 гг.</a:t>
            </a:r>
          </a:p>
          <a:p>
            <a:r>
              <a:rPr lang="ru-RU" sz="1400" dirty="0"/>
              <a:t>Том второй. Труды по физике и химии 1747-1752 гг.</a:t>
            </a:r>
          </a:p>
          <a:p>
            <a:r>
              <a:rPr lang="ru-RU" sz="1400" dirty="0"/>
              <a:t>Том третий. Труды по физике 1753-1765 гг.</a:t>
            </a:r>
          </a:p>
          <a:p>
            <a:r>
              <a:rPr lang="ru-RU" sz="1400" dirty="0"/>
              <a:t>Том четвертый. Труды по физике, астрономии и приборостроению 1744-1765 гг.</a:t>
            </a:r>
          </a:p>
          <a:p>
            <a:r>
              <a:rPr lang="ru-RU" sz="1400" dirty="0"/>
              <a:t>Том пятый. Труды по минералогии, металлургии и горному делу 1744-1763 гг.</a:t>
            </a:r>
          </a:p>
          <a:p>
            <a:r>
              <a:rPr lang="ru-RU" sz="1400" dirty="0"/>
              <a:t>Том шестой. Труды по русской истории, общественно-экономическим вопросам и географии 1747-1764 гг.</a:t>
            </a:r>
          </a:p>
          <a:p>
            <a:r>
              <a:rPr lang="ru-RU" sz="1400" dirty="0"/>
              <a:t>Том седьмой. Труды по филологии 1739-1758 гг.</a:t>
            </a:r>
          </a:p>
          <a:p>
            <a:r>
              <a:rPr lang="ru-RU" sz="1400" dirty="0"/>
              <a:t>Том восьмой. Поэзия, ораторская проза, надписи 1732-1764 гг.</a:t>
            </a:r>
          </a:p>
          <a:p>
            <a:r>
              <a:rPr lang="ru-RU" sz="1400" dirty="0"/>
              <a:t>Том девятый. Служебные документы 1742-1765 гг.</a:t>
            </a:r>
          </a:p>
          <a:p>
            <a:r>
              <a:rPr lang="ru-RU" sz="1400" dirty="0"/>
              <a:t>Том десятый. Служебные документы, письма 1734-1765 гг.</a:t>
            </a:r>
          </a:p>
          <a:p>
            <a:r>
              <a:rPr lang="ru-RU" sz="1400" dirty="0"/>
              <a:t>Том одиннадцатый. Письма, переводы, стихотворения, указатели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4165262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112249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Pictures\ломоносов\Лебедев Е.Н. - Ломоносов (1990)_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30425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404664"/>
            <a:ext cx="547260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Лебедев Е. Н. Ломоносов.─ М.: Мол. гвардия,1990.─ 602 </a:t>
            </a:r>
            <a:r>
              <a:rPr lang="ru-RU" dirty="0" err="1" smtClean="0"/>
              <a:t>с.,ил</a:t>
            </a:r>
            <a:r>
              <a:rPr lang="ru-RU" dirty="0" smtClean="0"/>
              <a:t>.─ (Жизнь замечательных людей. Сер. </a:t>
            </a:r>
            <a:r>
              <a:rPr lang="ru-RU" dirty="0" err="1" smtClean="0"/>
              <a:t>биогр</a:t>
            </a:r>
            <a:r>
              <a:rPr lang="ru-RU" dirty="0" smtClean="0"/>
              <a:t>. Вып.705)</a:t>
            </a:r>
          </a:p>
          <a:p>
            <a:r>
              <a:rPr lang="ru-RU" dirty="0" smtClean="0"/>
              <a:t>---------------------------------------------------------------------------</a:t>
            </a:r>
          </a:p>
          <a:p>
            <a:r>
              <a:rPr lang="ru-RU" sz="1400" dirty="0"/>
              <a:t>Книга во многом по-новому излагает обстоятельства жизни и творчества великого русского просветителя, ученого и поэта Михаила Васильевича Ломоносова (1711-1765). Автор показывает гениального сына нашего отечества в неразрывной связи с предыдущей и последующей судьбой российской культуры и просвещения, его глубокую самобытность, всестороннюю блистательную одаренность.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4021421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112249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1884"/>
            <a:ext cx="19050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404664"/>
            <a:ext cx="648072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Ломоносов М.В. Для пользы общества…/ Состав., вступ. </a:t>
            </a:r>
            <a:r>
              <a:rPr lang="ru-RU" dirty="0" err="1" smtClean="0"/>
              <a:t>Ст</a:t>
            </a:r>
            <a:r>
              <a:rPr lang="ru-RU" dirty="0" smtClean="0"/>
              <a:t>, примеч. А.С Елеонской.─ М.: Сов. Россия,1990.─384 с.</a:t>
            </a:r>
          </a:p>
          <a:p>
            <a:r>
              <a:rPr lang="ru-RU" dirty="0" smtClean="0"/>
              <a:t>----------------------------------------------------------------------------------</a:t>
            </a:r>
          </a:p>
          <a:p>
            <a:endParaRPr lang="ru-RU" dirty="0" smtClean="0"/>
          </a:p>
          <a:p>
            <a:r>
              <a:rPr lang="ru-RU" sz="1400" dirty="0" smtClean="0"/>
              <a:t>Вся </a:t>
            </a:r>
            <a:r>
              <a:rPr lang="ru-RU" sz="1400" dirty="0"/>
              <a:t>жизнь и труды М</a:t>
            </a:r>
            <a:r>
              <a:rPr lang="ru-RU" sz="1400" dirty="0" smtClean="0"/>
              <a:t>. В. Ломоносова </a:t>
            </a:r>
            <a:r>
              <a:rPr lang="ru-RU" sz="1400" dirty="0"/>
              <a:t>посвящены "общей пользе" Для данной книги были отобраны наиболее яркие с этой точки зрения ораторские "Слова" и публицистические статьи. В книгу также вошла много лет </a:t>
            </a:r>
            <a:r>
              <a:rPr lang="ru-RU" sz="1400" dirty="0" err="1"/>
              <a:t>непереиздававшаяся</a:t>
            </a:r>
            <a:r>
              <a:rPr lang="ru-RU" sz="1400" dirty="0"/>
              <a:t> "Древняя российская история...", где М</a:t>
            </a:r>
            <a:r>
              <a:rPr lang="ru-RU" sz="1400" dirty="0" smtClean="0"/>
              <a:t>. В. Ломоносов </a:t>
            </a:r>
            <a:r>
              <a:rPr lang="ru-RU" sz="1400" dirty="0"/>
              <a:t>не только выступает как противник пресловутой </a:t>
            </a:r>
            <a:r>
              <a:rPr lang="ru-RU" sz="1400" dirty="0" err="1"/>
              <a:t>норманской</a:t>
            </a:r>
            <a:r>
              <a:rPr lang="ru-RU" sz="1400" dirty="0"/>
              <a:t> теории, но и является первым светским русским историографом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94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112249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23224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7" y="476672"/>
            <a:ext cx="56886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Ломоносов М.В. Сочинения/ Сост., предисл. и примеч. Е. Н. Лебедева.− М.: Сровременник,1987.− 444 с.</a:t>
            </a:r>
          </a:p>
          <a:p>
            <a:r>
              <a:rPr lang="ru-RU" dirty="0" smtClean="0"/>
              <a:t>-------------------------------------------------------------------------------</a:t>
            </a:r>
          </a:p>
          <a:p>
            <a:endParaRPr lang="ru-RU" dirty="0" smtClean="0">
              <a:solidFill>
                <a:srgbClr val="252626"/>
              </a:solidFill>
              <a:latin typeface="Source Sans Pro"/>
            </a:endParaRPr>
          </a:p>
          <a:p>
            <a:r>
              <a:rPr lang="ru-RU" sz="1400" dirty="0" smtClean="0">
                <a:solidFill>
                  <a:srgbClr val="252626"/>
                </a:solidFill>
                <a:latin typeface="Source Sans Pro"/>
              </a:rPr>
              <a:t>В </a:t>
            </a:r>
            <a:r>
              <a:rPr lang="ru-RU" sz="1400" dirty="0">
                <a:solidFill>
                  <a:srgbClr val="252626"/>
                </a:solidFill>
                <a:latin typeface="Source Sans Pro"/>
              </a:rPr>
              <a:t>сборник вошли стихотворения, поэмы, статьи, наиболее интересные письма великого российского ученого я писателя Михаила Васильевича Ломоносова</a:t>
            </a:r>
            <a:r>
              <a:rPr lang="ru-RU" dirty="0">
                <a:solidFill>
                  <a:srgbClr val="252626"/>
                </a:solidFill>
                <a:latin typeface="Source Sans Pro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1583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842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19</cp:revision>
  <dcterms:created xsi:type="dcterms:W3CDTF">2023-11-02T05:56:13Z</dcterms:created>
  <dcterms:modified xsi:type="dcterms:W3CDTF">2023-11-10T08:42:25Z</dcterms:modified>
</cp:coreProperties>
</file>